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64" r:id="rId5"/>
    <p:sldId id="641" r:id="rId6"/>
    <p:sldId id="257" r:id="rId7"/>
    <p:sldId id="276" r:id="rId8"/>
    <p:sldId id="256" r:id="rId9"/>
    <p:sldId id="265" r:id="rId10"/>
    <p:sldId id="642" r:id="rId11"/>
    <p:sldId id="643" r:id="rId12"/>
    <p:sldId id="266" r:id="rId13"/>
    <p:sldId id="644" r:id="rId14"/>
    <p:sldId id="645" r:id="rId15"/>
    <p:sldId id="258" r:id="rId16"/>
    <p:sldId id="268" r:id="rId17"/>
    <p:sldId id="260" r:id="rId18"/>
    <p:sldId id="261" r:id="rId19"/>
    <p:sldId id="270" r:id="rId20"/>
    <p:sldId id="271" r:id="rId21"/>
    <p:sldId id="272" r:id="rId22"/>
    <p:sldId id="273" r:id="rId23"/>
    <p:sldId id="259" r:id="rId24"/>
    <p:sldId id="275" r:id="rId25"/>
    <p:sldId id="277" r:id="rId26"/>
    <p:sldId id="278" r:id="rId27"/>
    <p:sldId id="279" r:id="rId28"/>
    <p:sldId id="282" r:id="rId29"/>
    <p:sldId id="280" r:id="rId30"/>
    <p:sldId id="281" r:id="rId31"/>
    <p:sldId id="640" r:id="rId32"/>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E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1" autoAdjust="0"/>
    <p:restoredTop sz="93711" autoAdjust="0"/>
  </p:normalViewPr>
  <p:slideViewPr>
    <p:cSldViewPr>
      <p:cViewPr varScale="1">
        <p:scale>
          <a:sx n="64" d="100"/>
          <a:sy n="64" d="100"/>
        </p:scale>
        <p:origin x="1232"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GB" alt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ltLang="en-US"/>
          </a:p>
        </p:txBody>
      </p:sp>
      <p:sp>
        <p:nvSpPr>
          <p:cNvPr id="102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GB" alt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55C14AFE-5768-45EA-BA9E-A855FC01BD54}" type="slidenum">
              <a:rPr lang="en-GB" altLang="en-US"/>
              <a:pPr>
                <a:defRPr/>
              </a:pPr>
              <a:t>‹#›</a:t>
            </a:fld>
            <a:endParaRPr lang="en-GB" altLang="en-US"/>
          </a:p>
        </p:txBody>
      </p:sp>
    </p:spTree>
    <p:extLst>
      <p:ext uri="{BB962C8B-B14F-4D97-AF65-F5344CB8AC3E}">
        <p14:creationId xmlns:p14="http://schemas.microsoft.com/office/powerpoint/2010/main" val="9892256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55C14AFE-5768-45EA-BA9E-A855FC01BD54}" type="slidenum">
              <a:rPr lang="en-GB" altLang="en-US" smtClean="0"/>
              <a:pPr>
                <a:defRPr/>
              </a:pPr>
              <a:t>19</a:t>
            </a:fld>
            <a:endParaRPr lang="en-GB" altLang="en-US"/>
          </a:p>
        </p:txBody>
      </p:sp>
    </p:spTree>
    <p:extLst>
      <p:ext uri="{BB962C8B-B14F-4D97-AF65-F5344CB8AC3E}">
        <p14:creationId xmlns:p14="http://schemas.microsoft.com/office/powerpoint/2010/main" val="308914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55C14AFE-5768-45EA-BA9E-A855FC01BD54}" type="slidenum">
              <a:rPr lang="en-GB" altLang="en-US" smtClean="0"/>
              <a:pPr>
                <a:defRPr/>
              </a:pPr>
              <a:t>27</a:t>
            </a:fld>
            <a:endParaRPr lang="en-GB" altLang="en-US"/>
          </a:p>
        </p:txBody>
      </p:sp>
    </p:spTree>
    <p:extLst>
      <p:ext uri="{BB962C8B-B14F-4D97-AF65-F5344CB8AC3E}">
        <p14:creationId xmlns:p14="http://schemas.microsoft.com/office/powerpoint/2010/main" val="224078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6CB51896-4908-45AB-92E4-2EFF8D619DED}" type="slidenum">
              <a:rPr lang="en-GB" altLang="en-US"/>
              <a:pPr>
                <a:defRPr/>
              </a:pPr>
              <a:t>‹#›</a:t>
            </a:fld>
            <a:endParaRPr lang="en-GB"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B31D32E0-2E0E-4A6E-A759-041501A100F6}" type="slidenum">
              <a:rPr lang="en-GB" altLang="en-US"/>
              <a:pPr>
                <a:defRPr/>
              </a:pPr>
              <a:t>‹#›</a:t>
            </a:fld>
            <a:endParaRPr lang="en-GB"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E5FD0B65-7B93-4558-A8C6-1D593E9CB98C}" type="slidenum">
              <a:rPr lang="en-GB" altLang="en-US"/>
              <a:pPr>
                <a:defRPr/>
              </a:pPr>
              <a:t>‹#›</a:t>
            </a:fld>
            <a:endParaRPr lang="en-GB"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457200" y="1600200"/>
            <a:ext cx="8229600" cy="4525963"/>
          </a:xfrm>
        </p:spPr>
        <p:txBody>
          <a:bodyPr/>
          <a:lstStyle/>
          <a:p>
            <a:pPr lvl="0"/>
            <a:endParaRPr lang="en-GB" noProof="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D1442FC-3141-4807-B02A-BEA13D2BE839}" type="slidenum">
              <a:rPr lang="en-GB" altLang="en-US"/>
              <a:pPr>
                <a:defRPr/>
              </a:pPr>
              <a:t>‹#›</a:t>
            </a:fld>
            <a:endParaRPr lang="en-GB"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E8A24A86-D09F-4001-8682-0E049AC07B82}" type="slidenum">
              <a:rPr lang="en-GB" altLang="en-US"/>
              <a:pPr>
                <a:defRPr/>
              </a:pPr>
              <a:t>‹#›</a:t>
            </a:fld>
            <a:endParaRPr lang="en-GB" altLang="en-US"/>
          </a:p>
        </p:txBody>
      </p:sp>
    </p:spTree>
    <p:extLst>
      <p:ext uri="{BB962C8B-B14F-4D97-AF65-F5344CB8AC3E}">
        <p14:creationId xmlns:p14="http://schemas.microsoft.com/office/powerpoint/2010/main" val="240222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0B1F8283-6E34-4C42-9C26-9C199C2D1FED}" type="slidenum">
              <a:rPr lang="en-GB" altLang="en-US"/>
              <a:pPr>
                <a:defRPr/>
              </a:pPr>
              <a:t>‹#›</a:t>
            </a:fld>
            <a:endParaRPr lang="en-GB"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D6388C1D-D0E5-42DF-A56B-48C1F3BD940D}" type="slidenum">
              <a:rPr lang="en-GB" altLang="en-US"/>
              <a:pPr>
                <a:defRPr/>
              </a:pPr>
              <a:t>‹#›</a:t>
            </a:fld>
            <a:endParaRPr lang="en-GB"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0A8CCC5D-323A-42BB-8C64-2D8C00A07F99}" type="slidenum">
              <a:rPr lang="en-GB" altLang="en-US"/>
              <a:pPr>
                <a:defRPr/>
              </a:pPr>
              <a:t>‹#›</a:t>
            </a:fld>
            <a:endParaRPr lang="en-GB"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pPr>
              <a:defRPr/>
            </a:pPr>
            <a:fld id="{8AC17FE0-DB00-402F-A754-96323F48AFA5}" type="slidenum">
              <a:rPr lang="en-GB" altLang="en-US"/>
              <a:pPr>
                <a:defRPr/>
              </a:pPr>
              <a:t>‹#›</a:t>
            </a:fld>
            <a:endParaRPr lang="en-GB"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AFEBB87F-2A41-48A8-A50E-0E63BF4EEBA9}" type="slidenum">
              <a:rPr lang="en-GB" altLang="en-US"/>
              <a:pPr>
                <a:defRPr/>
              </a:pPr>
              <a:t>‹#›</a:t>
            </a:fld>
            <a:endParaRPr lang="en-GB"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pPr>
              <a:defRPr/>
            </a:pPr>
            <a:fld id="{D05606CC-1DAD-4E86-B083-3878D08126DB}" type="slidenum">
              <a:rPr lang="en-GB" altLang="en-US"/>
              <a:pPr>
                <a:defRPr/>
              </a:pPr>
              <a:t>‹#›</a:t>
            </a:fld>
            <a:endParaRPr lang="en-GB"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1F754F4B-E0CB-4F68-9D1D-CC51948EE09E}" type="slidenum">
              <a:rPr lang="en-GB" altLang="en-US"/>
              <a:pPr>
                <a:defRPr/>
              </a:pPr>
              <a:t>‹#›</a:t>
            </a:fld>
            <a:endParaRPr lang="en-GB"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D1FFCC3D-AA75-4F03-AD2A-776E1C12EEF0}" type="slidenum">
              <a:rPr lang="en-GB" altLang="en-US"/>
              <a:pPr>
                <a:defRPr/>
              </a:pPr>
              <a:t>‹#›</a:t>
            </a:fld>
            <a:endParaRPr lang="en-GB"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GB"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6CAC1574-005C-4A09-8F97-AE95D0C04C19}"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0.emf"/><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a:solidFill>
              <a:schemeClr val="bg1"/>
            </a:solidFill>
          </a:ln>
        </p:spPr>
        <p:txBody>
          <a:bodyPr/>
          <a:lstStyle/>
          <a:p>
            <a:r>
              <a:rPr lang="en-GB" sz="6000" b="1" dirty="0">
                <a:solidFill>
                  <a:srgbClr val="7030A0"/>
                </a:solidFill>
              </a:rPr>
              <a:t>Matter and radiation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792162"/>
          </a:xfrm>
        </p:spPr>
        <p:txBody>
          <a:bodyPr/>
          <a:lstStyle/>
          <a:p>
            <a:pPr eaLnBrk="1" hangingPunct="1"/>
            <a:r>
              <a:rPr lang="en-GB" altLang="en-US" u="sng" dirty="0"/>
              <a:t>Feynman diagrams</a:t>
            </a:r>
          </a:p>
        </p:txBody>
      </p:sp>
      <p:sp>
        <p:nvSpPr>
          <p:cNvPr id="4099" name="Rectangle 3"/>
          <p:cNvSpPr>
            <a:spLocks noGrp="1" noChangeArrowheads="1"/>
          </p:cNvSpPr>
          <p:nvPr>
            <p:ph type="body" idx="1"/>
          </p:nvPr>
        </p:nvSpPr>
        <p:spPr>
          <a:xfrm>
            <a:off x="333322" y="1080448"/>
            <a:ext cx="2562278" cy="1605671"/>
          </a:xfrm>
        </p:spPr>
        <p:txBody>
          <a:bodyPr/>
          <a:lstStyle/>
          <a:p>
            <a:pPr eaLnBrk="1" hangingPunct="1">
              <a:buNone/>
            </a:pPr>
            <a:r>
              <a:rPr lang="en-GB" altLang="en-US" sz="2000" dirty="0" smtClean="0"/>
              <a:t>Note: virtual photons are real particles, they have been discovered, but they only exist for a very short period of time.</a:t>
            </a:r>
          </a:p>
          <a:p>
            <a:pPr eaLnBrk="1" hangingPunct="1">
              <a:buNone/>
            </a:pPr>
            <a:endParaRPr lang="en-GB" altLang="en-US" sz="2000" dirty="0"/>
          </a:p>
          <a:p>
            <a:pPr eaLnBrk="1" hangingPunct="1">
              <a:buNone/>
            </a:pPr>
            <a:r>
              <a:rPr lang="en-GB" altLang="en-US" sz="2000" dirty="0" smtClean="0"/>
              <a:t>They only effect the electromagnetic force.</a:t>
            </a:r>
          </a:p>
          <a:p>
            <a:pPr eaLnBrk="1" hangingPunct="1">
              <a:buNone/>
            </a:pPr>
            <a:endParaRPr lang="en-GB" altLang="en-US" sz="2000" dirty="0"/>
          </a:p>
          <a:p>
            <a:pPr eaLnBrk="1" hangingPunct="1">
              <a:buNone/>
            </a:pPr>
            <a:r>
              <a:rPr lang="en-GB" altLang="en-US" sz="2000" dirty="0" smtClean="0"/>
              <a:t>This diagram shows the passage of time, upwards.</a:t>
            </a:r>
          </a:p>
          <a:p>
            <a:pPr eaLnBrk="1" hangingPunct="1">
              <a:buNone/>
            </a:pPr>
            <a:endParaRPr lang="en-GB" altLang="en-US" sz="2000" dirty="0"/>
          </a:p>
          <a:p>
            <a:pPr eaLnBrk="1" hangingPunct="1">
              <a:buNone/>
            </a:pPr>
            <a:endParaRPr lang="en-GB" altLang="en-US" sz="2800" dirty="0"/>
          </a:p>
        </p:txBody>
      </p:sp>
      <p:pic>
        <p:nvPicPr>
          <p:cNvPr id="2" name="Picture 1">
            <a:extLst>
              <a:ext uri="{FF2B5EF4-FFF2-40B4-BE49-F238E27FC236}">
                <a16:creationId xmlns:a16="http://schemas.microsoft.com/office/drawing/2014/main" id="{CABFEE1D-3E00-F1EC-E4C3-BCF65DFE8738}"/>
              </a:ext>
            </a:extLst>
          </p:cNvPr>
          <p:cNvPicPr>
            <a:picLocks noChangeAspect="1"/>
          </p:cNvPicPr>
          <p:nvPr/>
        </p:nvPicPr>
        <p:blipFill>
          <a:blip r:embed="rId2"/>
          <a:stretch>
            <a:fillRect/>
          </a:stretch>
        </p:blipFill>
        <p:spPr>
          <a:xfrm>
            <a:off x="5873862" y="2095500"/>
            <a:ext cx="2403593" cy="2667000"/>
          </a:xfrm>
          <a:prstGeom prst="rect">
            <a:avLst/>
          </a:prstGeom>
        </p:spPr>
      </p:pic>
      <p:cxnSp>
        <p:nvCxnSpPr>
          <p:cNvPr id="3" name="Straight Arrow Connector 2">
            <a:extLst>
              <a:ext uri="{FF2B5EF4-FFF2-40B4-BE49-F238E27FC236}">
                <a16:creationId xmlns:a16="http://schemas.microsoft.com/office/drawing/2014/main" id="{761527BD-CD76-0D5C-F5E8-DFF0D5919A0A}"/>
              </a:ext>
            </a:extLst>
          </p:cNvPr>
          <p:cNvCxnSpPr/>
          <p:nvPr/>
        </p:nvCxnSpPr>
        <p:spPr>
          <a:xfrm flipV="1">
            <a:off x="8260029" y="2686119"/>
            <a:ext cx="0" cy="5334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A99C2B4-D16F-82D1-54C7-05742080DAA0}"/>
              </a:ext>
            </a:extLst>
          </p:cNvPr>
          <p:cNvSpPr/>
          <p:nvPr/>
        </p:nvSpPr>
        <p:spPr>
          <a:xfrm>
            <a:off x="7876257" y="2788759"/>
            <a:ext cx="767544" cy="923330"/>
          </a:xfrm>
          <a:prstGeom prst="rect">
            <a:avLst/>
          </a:prstGeom>
          <a:noFill/>
        </p:spPr>
        <p:txBody>
          <a:bodyPr wrap="square" lIns="91440" tIns="45720" rIns="91440" bIns="45720">
            <a:spAutoFit/>
          </a:bodyPr>
          <a:lstStyle/>
          <a:p>
            <a:pPr algn="ctr"/>
            <a:r>
              <a:rPr lang="en-US" b="0" cap="none" spc="0" dirty="0">
                <a:ln w="0"/>
                <a:solidFill>
                  <a:srgbClr val="FF0000"/>
                </a:solidFill>
                <a:effectLst>
                  <a:outerShdw blurRad="38100" dist="19050" dir="2700000" algn="tl" rotWithShape="0">
                    <a:schemeClr val="dk1">
                      <a:alpha val="40000"/>
                    </a:schemeClr>
                  </a:outerShdw>
                </a:effectLst>
              </a:rPr>
              <a:t>time</a:t>
            </a:r>
            <a:endParaRPr lang="en-US" sz="5400" b="0" cap="none" spc="0" dirty="0">
              <a:ln w="0"/>
              <a:solidFill>
                <a:srgbClr val="FF000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3BF75B11-2144-A933-3F0E-4409FE2F9F2B}"/>
              </a:ext>
            </a:extLst>
          </p:cNvPr>
          <p:cNvSpPr/>
          <p:nvPr/>
        </p:nvSpPr>
        <p:spPr>
          <a:xfrm>
            <a:off x="6777016" y="4727331"/>
            <a:ext cx="1992808" cy="584775"/>
          </a:xfrm>
          <a:prstGeom prst="rect">
            <a:avLst/>
          </a:prstGeom>
          <a:noFill/>
        </p:spPr>
        <p:txBody>
          <a:bodyPr wrap="square" lIns="91440" tIns="45720" rIns="91440" bIns="45720">
            <a:spAutoFit/>
          </a:bodyPr>
          <a:lstStyle/>
          <a:p>
            <a:pPr algn="ctr"/>
            <a:r>
              <a:rPr lang="en-US" sz="1600" b="0" cap="none" spc="0" dirty="0">
                <a:ln w="0"/>
                <a:solidFill>
                  <a:srgbClr val="FF0000"/>
                </a:solidFill>
                <a:effectLst>
                  <a:outerShdw blurRad="38100" dist="19050" dir="2700000" algn="tl" rotWithShape="0">
                    <a:schemeClr val="dk1">
                      <a:alpha val="40000"/>
                    </a:schemeClr>
                  </a:outerShdw>
                </a:effectLst>
              </a:rPr>
              <a:t>p – proton</a:t>
            </a:r>
          </a:p>
          <a:p>
            <a:pPr algn="ctr"/>
            <a:r>
              <a:rPr lang="en-US" sz="1600" dirty="0">
                <a:ln w="0"/>
                <a:solidFill>
                  <a:srgbClr val="FF0000"/>
                </a:solidFill>
                <a:effectLst>
                  <a:outerShdw blurRad="38100" dist="19050" dir="2700000" algn="tl" rotWithShape="0">
                    <a:schemeClr val="dk1">
                      <a:alpha val="40000"/>
                    </a:schemeClr>
                  </a:outerShdw>
                </a:effectLst>
              </a:rPr>
              <a:t>Ɣ – virtual photon</a:t>
            </a:r>
            <a:endParaRPr lang="en-US" sz="1600" b="0" cap="none" spc="0" dirty="0">
              <a:ln w="0"/>
              <a:solidFill>
                <a:srgbClr val="FF0000"/>
              </a:solidFill>
              <a:effectLst>
                <a:outerShdw blurRad="38100" dist="19050" dir="2700000" algn="tl" rotWithShape="0">
                  <a:schemeClr val="dk1">
                    <a:alpha val="40000"/>
                  </a:schemeClr>
                </a:outerShdw>
              </a:effectLst>
            </a:endParaRPr>
          </a:p>
        </p:txBody>
      </p:sp>
      <p:cxnSp>
        <p:nvCxnSpPr>
          <p:cNvPr id="7" name="Straight Arrow Connector 6"/>
          <p:cNvCxnSpPr/>
          <p:nvPr/>
        </p:nvCxnSpPr>
        <p:spPr>
          <a:xfrm flipV="1">
            <a:off x="4664025" y="1447800"/>
            <a:ext cx="76200" cy="41148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a:xfrm rot="16200000">
            <a:off x="3715842" y="3408633"/>
            <a:ext cx="1292628"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time</a:t>
            </a:r>
            <a:endParaRPr lang="en-GB" dirty="0"/>
          </a:p>
        </p:txBody>
      </p:sp>
    </p:spTree>
    <p:extLst>
      <p:ext uri="{BB962C8B-B14F-4D97-AF65-F5344CB8AC3E}">
        <p14:creationId xmlns:p14="http://schemas.microsoft.com/office/powerpoint/2010/main" val="3801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checkerboard(across)">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99">
                                            <p:txEl>
                                              <p:pRg st="2" end="2"/>
                                            </p:txEl>
                                          </p:spTgt>
                                        </p:tgtEl>
                                        <p:attrNameLst>
                                          <p:attrName>style.visibility</p:attrName>
                                        </p:attrNameLst>
                                      </p:cBhvr>
                                      <p:to>
                                        <p:strVal val="visible"/>
                                      </p:to>
                                    </p:set>
                                    <p:animEffect transition="in" filter="checkerboard(across)">
                                      <p:cBhvr>
                                        <p:cTn id="12" dur="500"/>
                                        <p:tgtEl>
                                          <p:spTgt spid="40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099">
                                            <p:txEl>
                                              <p:pRg st="4" end="4"/>
                                            </p:txEl>
                                          </p:spTgt>
                                        </p:tgtEl>
                                        <p:attrNameLst>
                                          <p:attrName>style.visibility</p:attrName>
                                        </p:attrNameLst>
                                      </p:cBhvr>
                                      <p:to>
                                        <p:strVal val="visible"/>
                                      </p:to>
                                    </p:set>
                                    <p:animEffect transition="in" filter="checkerboard(across)">
                                      <p:cBhvr>
                                        <p:cTn id="17"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792162"/>
          </a:xfrm>
        </p:spPr>
        <p:txBody>
          <a:bodyPr/>
          <a:lstStyle/>
          <a:p>
            <a:pPr eaLnBrk="1" hangingPunct="1"/>
            <a:r>
              <a:rPr lang="en-GB" altLang="en-US" u="sng" dirty="0"/>
              <a:t>Feynman diagrams</a:t>
            </a:r>
          </a:p>
        </p:txBody>
      </p:sp>
      <p:sp>
        <p:nvSpPr>
          <p:cNvPr id="4099" name="Rectangle 3"/>
          <p:cNvSpPr>
            <a:spLocks noGrp="1" noChangeArrowheads="1"/>
          </p:cNvSpPr>
          <p:nvPr>
            <p:ph type="body" idx="1"/>
          </p:nvPr>
        </p:nvSpPr>
        <p:spPr>
          <a:xfrm>
            <a:off x="333322" y="1080448"/>
            <a:ext cx="2562278" cy="1605671"/>
          </a:xfrm>
        </p:spPr>
        <p:txBody>
          <a:bodyPr/>
          <a:lstStyle/>
          <a:p>
            <a:pPr eaLnBrk="1" hangingPunct="1">
              <a:buNone/>
            </a:pPr>
            <a:r>
              <a:rPr lang="en-GB" altLang="en-US" sz="2000" dirty="0" smtClean="0"/>
              <a:t>Let’s show our repulsion of the two electrons on a Feynman Diagram</a:t>
            </a:r>
          </a:p>
          <a:p>
            <a:pPr eaLnBrk="1" hangingPunct="1">
              <a:buNone/>
            </a:pPr>
            <a:r>
              <a:rPr lang="en-GB" altLang="en-US" sz="2000" dirty="0" smtClean="0"/>
              <a:t>The interaction of the two electrons must have been caused by something. That something is the exchange of the gauge boson, the virtual photon</a:t>
            </a:r>
          </a:p>
          <a:p>
            <a:pPr eaLnBrk="1" hangingPunct="1">
              <a:buNone/>
            </a:pPr>
            <a:endParaRPr lang="en-GB" altLang="en-US" sz="2000" dirty="0"/>
          </a:p>
          <a:p>
            <a:pPr eaLnBrk="1" hangingPunct="1">
              <a:buNone/>
            </a:pPr>
            <a:endParaRPr lang="en-GB" altLang="en-US" sz="2800" dirty="0"/>
          </a:p>
        </p:txBody>
      </p:sp>
      <p:cxnSp>
        <p:nvCxnSpPr>
          <p:cNvPr id="7" name="Straight Arrow Connector 6"/>
          <p:cNvCxnSpPr/>
          <p:nvPr/>
        </p:nvCxnSpPr>
        <p:spPr>
          <a:xfrm flipV="1">
            <a:off x="3334668" y="1491869"/>
            <a:ext cx="76200" cy="41148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a:xfrm rot="16200000">
            <a:off x="2415813" y="3358769"/>
            <a:ext cx="1292628"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time</a:t>
            </a:r>
            <a:endParaRPr lang="en-GB" dirty="0"/>
          </a:p>
        </p:txBody>
      </p:sp>
      <p:sp>
        <p:nvSpPr>
          <p:cNvPr id="10" name="Smiley Face 9"/>
          <p:cNvSpPr/>
          <p:nvPr/>
        </p:nvSpPr>
        <p:spPr>
          <a:xfrm>
            <a:off x="3657600" y="4495800"/>
            <a:ext cx="609600" cy="45223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miley Face 10"/>
          <p:cNvSpPr/>
          <p:nvPr/>
        </p:nvSpPr>
        <p:spPr>
          <a:xfrm>
            <a:off x="6248400" y="4495800"/>
            <a:ext cx="609600" cy="45223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miley Face 11"/>
          <p:cNvSpPr/>
          <p:nvPr/>
        </p:nvSpPr>
        <p:spPr>
          <a:xfrm>
            <a:off x="3657600" y="2185021"/>
            <a:ext cx="609600" cy="45223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miley Face 12"/>
          <p:cNvSpPr/>
          <p:nvPr/>
        </p:nvSpPr>
        <p:spPr>
          <a:xfrm>
            <a:off x="6248400" y="2185021"/>
            <a:ext cx="609600" cy="45223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p:cNvCxnSpPr>
            <a:stCxn id="10" idx="7"/>
          </p:cNvCxnSpPr>
          <p:nvPr/>
        </p:nvCxnSpPr>
        <p:spPr>
          <a:xfrm flipV="1">
            <a:off x="4177926" y="3581400"/>
            <a:ext cx="546474" cy="980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1"/>
          </p:cNvCxnSpPr>
          <p:nvPr/>
        </p:nvCxnSpPr>
        <p:spPr>
          <a:xfrm flipH="1" flipV="1">
            <a:off x="5791200" y="3581400"/>
            <a:ext cx="546474" cy="980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5791200" y="2585897"/>
            <a:ext cx="546474" cy="980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flipV="1">
            <a:off x="4177926" y="2600772"/>
            <a:ext cx="546474" cy="980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Freeform 16"/>
          <p:cNvSpPr/>
          <p:nvPr/>
        </p:nvSpPr>
        <p:spPr>
          <a:xfrm>
            <a:off x="4671391" y="3319118"/>
            <a:ext cx="1147603" cy="460303"/>
          </a:xfrm>
          <a:custGeom>
            <a:avLst/>
            <a:gdLst>
              <a:gd name="connsiteX0" fmla="*/ 0 w 1147603"/>
              <a:gd name="connsiteY0" fmla="*/ 268908 h 460303"/>
              <a:gd name="connsiteX1" fmla="*/ 139148 w 1147603"/>
              <a:gd name="connsiteY1" fmla="*/ 70125 h 460303"/>
              <a:gd name="connsiteX2" fmla="*/ 278296 w 1147603"/>
              <a:gd name="connsiteY2" fmla="*/ 457752 h 460303"/>
              <a:gd name="connsiteX3" fmla="*/ 397566 w 1147603"/>
              <a:gd name="connsiteY3" fmla="*/ 229152 h 460303"/>
              <a:gd name="connsiteX4" fmla="*/ 487018 w 1147603"/>
              <a:gd name="connsiteY4" fmla="*/ 50247 h 460303"/>
              <a:gd name="connsiteX5" fmla="*/ 636105 w 1147603"/>
              <a:gd name="connsiteY5" fmla="*/ 398117 h 460303"/>
              <a:gd name="connsiteX6" fmla="*/ 795131 w 1147603"/>
              <a:gd name="connsiteY6" fmla="*/ 229152 h 460303"/>
              <a:gd name="connsiteX7" fmla="*/ 854766 w 1147603"/>
              <a:gd name="connsiteY7" fmla="*/ 552 h 460303"/>
              <a:gd name="connsiteX8" fmla="*/ 1133061 w 1147603"/>
              <a:gd name="connsiteY8" fmla="*/ 298725 h 460303"/>
              <a:gd name="connsiteX9" fmla="*/ 1083366 w 1147603"/>
              <a:gd name="connsiteY9" fmla="*/ 268908 h 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7603" h="460303">
                <a:moveTo>
                  <a:pt x="0" y="268908"/>
                </a:moveTo>
                <a:cubicBezTo>
                  <a:pt x="46382" y="153779"/>
                  <a:pt x="92765" y="38651"/>
                  <a:pt x="139148" y="70125"/>
                </a:cubicBezTo>
                <a:cubicBezTo>
                  <a:pt x="185531" y="101599"/>
                  <a:pt x="235226" y="431248"/>
                  <a:pt x="278296" y="457752"/>
                </a:cubicBezTo>
                <a:cubicBezTo>
                  <a:pt x="321366" y="484256"/>
                  <a:pt x="362779" y="297069"/>
                  <a:pt x="397566" y="229152"/>
                </a:cubicBezTo>
                <a:cubicBezTo>
                  <a:pt x="432353" y="161235"/>
                  <a:pt x="447262" y="22086"/>
                  <a:pt x="487018" y="50247"/>
                </a:cubicBezTo>
                <a:cubicBezTo>
                  <a:pt x="526774" y="78408"/>
                  <a:pt x="584753" y="368300"/>
                  <a:pt x="636105" y="398117"/>
                </a:cubicBezTo>
                <a:cubicBezTo>
                  <a:pt x="687457" y="427934"/>
                  <a:pt x="758687" y="295413"/>
                  <a:pt x="795131" y="229152"/>
                </a:cubicBezTo>
                <a:cubicBezTo>
                  <a:pt x="831575" y="162891"/>
                  <a:pt x="798444" y="-11044"/>
                  <a:pt x="854766" y="552"/>
                </a:cubicBezTo>
                <a:cubicBezTo>
                  <a:pt x="911088" y="12147"/>
                  <a:pt x="1094961" y="253999"/>
                  <a:pt x="1133061" y="298725"/>
                </a:cubicBezTo>
                <a:cubicBezTo>
                  <a:pt x="1171161" y="343451"/>
                  <a:pt x="1127263" y="306179"/>
                  <a:pt x="1083366" y="2689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967998" y="2686119"/>
            <a:ext cx="441146" cy="584775"/>
          </a:xfrm>
          <a:prstGeom prst="rect">
            <a:avLst/>
          </a:prstGeom>
        </p:spPr>
        <p:txBody>
          <a:bodyPr wrap="none">
            <a:spAutoFit/>
          </a:bodyPr>
          <a:lstStyle/>
          <a:p>
            <a:r>
              <a:rPr lang="en-US" sz="3200" dirty="0">
                <a:ln w="0"/>
                <a:effectLst>
                  <a:outerShdw blurRad="38100" dist="19050" dir="2700000" algn="tl" rotWithShape="0">
                    <a:schemeClr val="dk1">
                      <a:alpha val="40000"/>
                    </a:schemeClr>
                  </a:outerShdw>
                </a:effectLst>
              </a:rPr>
              <a:t>Ɣ</a:t>
            </a:r>
            <a:endParaRPr lang="en-GB" sz="3200" dirty="0"/>
          </a:p>
        </p:txBody>
      </p:sp>
    </p:spTree>
    <p:extLst>
      <p:ext uri="{BB962C8B-B14F-4D97-AF65-F5344CB8AC3E}">
        <p14:creationId xmlns:p14="http://schemas.microsoft.com/office/powerpoint/2010/main" val="373953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checkerboard(across)">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checkerboard(across)">
                                      <p:cBhvr>
                                        <p:cTn id="12" dur="500"/>
                                        <p:tgtEl>
                                          <p:spTgt spid="40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792162"/>
          </a:xfrm>
        </p:spPr>
        <p:txBody>
          <a:bodyPr/>
          <a:lstStyle/>
          <a:p>
            <a:pPr eaLnBrk="1" hangingPunct="1"/>
            <a:r>
              <a:rPr lang="en-GB" altLang="en-US" u="sng" dirty="0"/>
              <a:t>An interaction model</a:t>
            </a:r>
          </a:p>
        </p:txBody>
      </p:sp>
      <p:sp>
        <p:nvSpPr>
          <p:cNvPr id="4099" name="Rectangle 3"/>
          <p:cNvSpPr>
            <a:spLocks noGrp="1" noChangeArrowheads="1"/>
          </p:cNvSpPr>
          <p:nvPr>
            <p:ph type="body" idx="1"/>
          </p:nvPr>
        </p:nvSpPr>
        <p:spPr>
          <a:xfrm>
            <a:off x="152400" y="1219200"/>
            <a:ext cx="8686800" cy="5410200"/>
          </a:xfrm>
        </p:spPr>
        <p:txBody>
          <a:bodyPr/>
          <a:lstStyle/>
          <a:p>
            <a:pPr algn="ctr" eaLnBrk="1" hangingPunct="1">
              <a:buNone/>
            </a:pPr>
            <a:r>
              <a:rPr lang="en-GB" altLang="en-US" sz="2200" dirty="0"/>
              <a:t>How can we represent forces that act at a distance?</a:t>
            </a:r>
          </a:p>
          <a:p>
            <a:pPr eaLnBrk="1" hangingPunct="1">
              <a:buNone/>
            </a:pPr>
            <a:endParaRPr lang="en-GB" altLang="en-US" sz="1000" dirty="0"/>
          </a:p>
          <a:p>
            <a:pPr marL="0" indent="0" eaLnBrk="1" hangingPunct="1">
              <a:buNone/>
            </a:pPr>
            <a:r>
              <a:rPr lang="en-GB" altLang="en-US" sz="2200" dirty="0"/>
              <a:t>The diagram shows two skateboarders facing each other.</a:t>
            </a:r>
          </a:p>
          <a:p>
            <a:pPr marL="0" indent="0" eaLnBrk="1" hangingPunct="1">
              <a:buNone/>
            </a:pPr>
            <a:r>
              <a:rPr lang="en-GB" altLang="en-US" sz="2200" dirty="0"/>
              <a:t>If one of them throws a ball at the other what happens?</a:t>
            </a:r>
          </a:p>
          <a:p>
            <a:pPr marL="0" indent="0" eaLnBrk="1" hangingPunct="1">
              <a:buNone/>
            </a:pPr>
            <a:r>
              <a:rPr lang="en-GB" altLang="en-US" sz="2200" dirty="0"/>
              <a:t>The person throwing the ball would recoil in the other direction.</a:t>
            </a:r>
          </a:p>
          <a:p>
            <a:pPr marL="0" indent="0" eaLnBrk="1" hangingPunct="1">
              <a:buNone/>
            </a:pPr>
            <a:r>
              <a:rPr lang="en-GB" altLang="en-US" sz="2200" dirty="0"/>
              <a:t>The person catching the ball would recoil in the opposite direction to the first person.</a:t>
            </a:r>
          </a:p>
          <a:p>
            <a:pPr marL="0" indent="0" eaLnBrk="1" hangingPunct="1">
              <a:buNone/>
            </a:pPr>
            <a:r>
              <a:rPr lang="en-GB" altLang="en-US" sz="2200" dirty="0"/>
              <a:t>This ensures that momentum is conserved in the interaction.</a:t>
            </a:r>
          </a:p>
          <a:p>
            <a:pPr marL="0" indent="0" eaLnBrk="1" hangingPunct="1">
              <a:buNone/>
            </a:pPr>
            <a:r>
              <a:rPr lang="en-GB" altLang="en-US" sz="2200" dirty="0"/>
              <a:t>This is similar, to the exchange of a virtual photon in the interaction between two like-charged particles.</a:t>
            </a:r>
          </a:p>
          <a:p>
            <a:pPr marL="0" indent="0" eaLnBrk="1" hangingPunct="1">
              <a:buNone/>
            </a:pPr>
            <a:r>
              <a:rPr lang="en-GB" altLang="en-US" sz="2200" dirty="0"/>
              <a:t>The big problem is, we </a:t>
            </a:r>
            <a:r>
              <a:rPr lang="en-GB" altLang="en-US" sz="2200" b="1" i="1" dirty="0"/>
              <a:t>cannot</a:t>
            </a:r>
            <a:r>
              <a:rPr lang="en-GB" altLang="en-US" sz="2200" dirty="0"/>
              <a:t> detect the virtual photon!</a:t>
            </a:r>
            <a:endParaRPr lang="en-GB" altLang="en-US" sz="2200" b="1" i="1" dirty="0"/>
          </a:p>
        </p:txBody>
      </p:sp>
      <p:pic>
        <p:nvPicPr>
          <p:cNvPr id="3" name="Picture 2" descr="A couple of people on skateboards&#10;&#10;Description automatically generated with low confidence">
            <a:extLst>
              <a:ext uri="{FF2B5EF4-FFF2-40B4-BE49-F238E27FC236}">
                <a16:creationId xmlns:a16="http://schemas.microsoft.com/office/drawing/2014/main" id="{7198DB42-60A2-0126-2196-A0381D185C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5257800"/>
            <a:ext cx="2286000" cy="1524000"/>
          </a:xfrm>
          <a:prstGeom prst="rect">
            <a:avLst/>
          </a:prstGeom>
        </p:spPr>
      </p:pic>
      <p:pic>
        <p:nvPicPr>
          <p:cNvPr id="7" name="Picture 6">
            <a:extLst>
              <a:ext uri="{FF2B5EF4-FFF2-40B4-BE49-F238E27FC236}">
                <a16:creationId xmlns:a16="http://schemas.microsoft.com/office/drawing/2014/main" id="{F006AE25-3DFB-2BCC-A285-B24D0632787F}"/>
              </a:ext>
            </a:extLst>
          </p:cNvPr>
          <p:cNvPicPr>
            <a:picLocks noChangeAspect="1"/>
          </p:cNvPicPr>
          <p:nvPr/>
        </p:nvPicPr>
        <p:blipFill>
          <a:blip r:embed="rId3"/>
          <a:stretch>
            <a:fillRect/>
          </a:stretch>
        </p:blipFill>
        <p:spPr>
          <a:xfrm>
            <a:off x="4038600" y="5403117"/>
            <a:ext cx="914400" cy="235683"/>
          </a:xfrm>
          <a:prstGeom prst="rect">
            <a:avLst/>
          </a:prstGeom>
        </p:spPr>
      </p:pic>
      <p:pic>
        <p:nvPicPr>
          <p:cNvPr id="8" name="Picture 7">
            <a:extLst>
              <a:ext uri="{FF2B5EF4-FFF2-40B4-BE49-F238E27FC236}">
                <a16:creationId xmlns:a16="http://schemas.microsoft.com/office/drawing/2014/main" id="{A7DE6B6B-6049-0C12-5EC2-9D0BF61E4CC9}"/>
              </a:ext>
            </a:extLst>
          </p:cNvPr>
          <p:cNvPicPr>
            <a:picLocks noChangeAspect="1"/>
          </p:cNvPicPr>
          <p:nvPr/>
        </p:nvPicPr>
        <p:blipFill>
          <a:blip r:embed="rId4"/>
          <a:stretch>
            <a:fillRect/>
          </a:stretch>
        </p:blipFill>
        <p:spPr>
          <a:xfrm>
            <a:off x="4226169" y="5342248"/>
            <a:ext cx="225055" cy="225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checkerboard(across)">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99">
                                            <p:txEl>
                                              <p:pRg st="2" end="2"/>
                                            </p:txEl>
                                          </p:spTgt>
                                        </p:tgtEl>
                                        <p:attrNameLst>
                                          <p:attrName>style.visibility</p:attrName>
                                        </p:attrNameLst>
                                      </p:cBhvr>
                                      <p:to>
                                        <p:strVal val="visible"/>
                                      </p:to>
                                    </p:set>
                                    <p:animEffect transition="in" filter="checkerboard(across)">
                                      <p:cBhvr>
                                        <p:cTn id="12" dur="500"/>
                                        <p:tgtEl>
                                          <p:spTgt spid="4099">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099">
                                            <p:txEl>
                                              <p:pRg st="3" end="3"/>
                                            </p:txEl>
                                          </p:spTgt>
                                        </p:tgtEl>
                                        <p:attrNameLst>
                                          <p:attrName>style.visibility</p:attrName>
                                        </p:attrNameLst>
                                      </p:cBhvr>
                                      <p:to>
                                        <p:strVal val="visible"/>
                                      </p:to>
                                    </p:set>
                                    <p:animEffect transition="in" filter="checkerboard(across)">
                                      <p:cBhvr>
                                        <p:cTn id="27" dur="500"/>
                                        <p:tgtEl>
                                          <p:spTgt spid="40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099">
                                            <p:txEl>
                                              <p:pRg st="4" end="4"/>
                                            </p:txEl>
                                          </p:spTgt>
                                        </p:tgtEl>
                                        <p:attrNameLst>
                                          <p:attrName>style.visibility</p:attrName>
                                        </p:attrNameLst>
                                      </p:cBhvr>
                                      <p:to>
                                        <p:strVal val="visible"/>
                                      </p:to>
                                    </p:set>
                                    <p:animEffect transition="in" filter="checkerboard(across)">
                                      <p:cBhvr>
                                        <p:cTn id="32" dur="500"/>
                                        <p:tgtEl>
                                          <p:spTgt spid="409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4099">
                                            <p:txEl>
                                              <p:pRg st="5" end="5"/>
                                            </p:txEl>
                                          </p:spTgt>
                                        </p:tgtEl>
                                        <p:attrNameLst>
                                          <p:attrName>style.visibility</p:attrName>
                                        </p:attrNameLst>
                                      </p:cBhvr>
                                      <p:to>
                                        <p:strVal val="visible"/>
                                      </p:to>
                                    </p:set>
                                    <p:animEffect transition="in" filter="checkerboard(across)">
                                      <p:cBhvr>
                                        <p:cTn id="37" dur="500"/>
                                        <p:tgtEl>
                                          <p:spTgt spid="409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4099">
                                            <p:txEl>
                                              <p:pRg st="6" end="6"/>
                                            </p:txEl>
                                          </p:spTgt>
                                        </p:tgtEl>
                                        <p:attrNameLst>
                                          <p:attrName>style.visibility</p:attrName>
                                        </p:attrNameLst>
                                      </p:cBhvr>
                                      <p:to>
                                        <p:strVal val="visible"/>
                                      </p:to>
                                    </p:set>
                                    <p:animEffect transition="in" filter="checkerboard(across)">
                                      <p:cBhvr>
                                        <p:cTn id="42" dur="500"/>
                                        <p:tgtEl>
                                          <p:spTgt spid="409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4099">
                                            <p:txEl>
                                              <p:pRg st="7" end="7"/>
                                            </p:txEl>
                                          </p:spTgt>
                                        </p:tgtEl>
                                        <p:attrNameLst>
                                          <p:attrName>style.visibility</p:attrName>
                                        </p:attrNameLst>
                                      </p:cBhvr>
                                      <p:to>
                                        <p:strVal val="visible"/>
                                      </p:to>
                                    </p:set>
                                    <p:animEffect transition="in" filter="checkerboard(across)">
                                      <p:cBhvr>
                                        <p:cTn id="47" dur="500"/>
                                        <p:tgtEl>
                                          <p:spTgt spid="4099">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4099">
                                            <p:txEl>
                                              <p:pRg st="8" end="8"/>
                                            </p:txEl>
                                          </p:spTgt>
                                        </p:tgtEl>
                                        <p:attrNameLst>
                                          <p:attrName>style.visibility</p:attrName>
                                        </p:attrNameLst>
                                      </p:cBhvr>
                                      <p:to>
                                        <p:strVal val="visible"/>
                                      </p:to>
                                    </p:set>
                                    <p:animEffect transition="in" filter="checkerboard(across)">
                                      <p:cBhvr>
                                        <p:cTn id="52" dur="500"/>
                                        <p:tgtEl>
                                          <p:spTgt spid="40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792162"/>
          </a:xfrm>
        </p:spPr>
        <p:txBody>
          <a:bodyPr/>
          <a:lstStyle/>
          <a:p>
            <a:pPr eaLnBrk="1" hangingPunct="1"/>
            <a:r>
              <a:rPr lang="en-GB" altLang="en-US" u="sng" dirty="0"/>
              <a:t>An interaction model</a:t>
            </a:r>
          </a:p>
        </p:txBody>
      </p:sp>
      <p:sp>
        <p:nvSpPr>
          <p:cNvPr id="4099" name="Rectangle 3"/>
          <p:cNvSpPr>
            <a:spLocks noGrp="1" noChangeArrowheads="1"/>
          </p:cNvSpPr>
          <p:nvPr>
            <p:ph type="body" idx="1"/>
          </p:nvPr>
        </p:nvSpPr>
        <p:spPr>
          <a:xfrm>
            <a:off x="228600" y="1115412"/>
            <a:ext cx="8686800" cy="2278941"/>
          </a:xfrm>
        </p:spPr>
        <p:txBody>
          <a:bodyPr/>
          <a:lstStyle/>
          <a:p>
            <a:pPr marL="0" indent="0" eaLnBrk="1" hangingPunct="1">
              <a:buNone/>
            </a:pPr>
            <a:r>
              <a:rPr lang="en-GB" altLang="en-US" sz="2400" dirty="0"/>
              <a:t>For two oppositely charged particles, this ball analogy does not work.</a:t>
            </a:r>
          </a:p>
          <a:p>
            <a:pPr marL="0" indent="0" eaLnBrk="1" hangingPunct="1">
              <a:buNone/>
            </a:pPr>
            <a:r>
              <a:rPr lang="en-GB" altLang="en-US" sz="2400" dirty="0"/>
              <a:t>If instead, we use the idea of the thrower, throwing a boomerang, this would ensure that momentum is conserved!</a:t>
            </a:r>
          </a:p>
          <a:p>
            <a:pPr marL="0" indent="0" eaLnBrk="1" hangingPunct="1">
              <a:buNone/>
            </a:pPr>
            <a:r>
              <a:rPr lang="en-GB" altLang="en-US" sz="2400" dirty="0"/>
              <a:t>This would cause the oppositely charged particles to attract!</a:t>
            </a:r>
          </a:p>
        </p:txBody>
      </p:sp>
      <p:pic>
        <p:nvPicPr>
          <p:cNvPr id="3" name="Picture 2">
            <a:extLst>
              <a:ext uri="{FF2B5EF4-FFF2-40B4-BE49-F238E27FC236}">
                <a16:creationId xmlns:a16="http://schemas.microsoft.com/office/drawing/2014/main" id="{50B1A3BC-B786-3823-368A-2C96084C29BE}"/>
              </a:ext>
            </a:extLst>
          </p:cNvPr>
          <p:cNvPicPr>
            <a:picLocks noChangeAspect="1"/>
          </p:cNvPicPr>
          <p:nvPr/>
        </p:nvPicPr>
        <p:blipFill>
          <a:blip r:embed="rId2"/>
          <a:stretch>
            <a:fillRect/>
          </a:stretch>
        </p:blipFill>
        <p:spPr>
          <a:xfrm>
            <a:off x="2819400" y="4724400"/>
            <a:ext cx="838200" cy="1977058"/>
          </a:xfrm>
          <a:prstGeom prst="rect">
            <a:avLst/>
          </a:prstGeom>
        </p:spPr>
      </p:pic>
      <p:pic>
        <p:nvPicPr>
          <p:cNvPr id="5" name="Picture 4">
            <a:extLst>
              <a:ext uri="{FF2B5EF4-FFF2-40B4-BE49-F238E27FC236}">
                <a16:creationId xmlns:a16="http://schemas.microsoft.com/office/drawing/2014/main" id="{90433DCF-5800-0A69-322C-71B787BD8AB4}"/>
              </a:ext>
            </a:extLst>
          </p:cNvPr>
          <p:cNvPicPr>
            <a:picLocks noChangeAspect="1"/>
          </p:cNvPicPr>
          <p:nvPr/>
        </p:nvPicPr>
        <p:blipFill>
          <a:blip r:embed="rId3"/>
          <a:stretch>
            <a:fillRect/>
          </a:stretch>
        </p:blipFill>
        <p:spPr>
          <a:xfrm>
            <a:off x="5791200" y="4724400"/>
            <a:ext cx="876246" cy="1977058"/>
          </a:xfrm>
          <a:prstGeom prst="rect">
            <a:avLst/>
          </a:prstGeom>
        </p:spPr>
      </p:pic>
      <p:pic>
        <p:nvPicPr>
          <p:cNvPr id="7" name="Picture 6" descr="A picture containing boomerang, weapon, projectile&#10;&#10;Description automatically generated">
            <a:extLst>
              <a:ext uri="{FF2B5EF4-FFF2-40B4-BE49-F238E27FC236}">
                <a16:creationId xmlns:a16="http://schemas.microsoft.com/office/drawing/2014/main" id="{47F8C0F7-DD7B-6CC3-C819-40FBEAEFC1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4842496"/>
            <a:ext cx="458524" cy="452437"/>
          </a:xfrm>
          <a:prstGeom prst="rect">
            <a:avLst/>
          </a:prstGeom>
        </p:spPr>
      </p:pic>
      <p:sp>
        <p:nvSpPr>
          <p:cNvPr id="10" name="Freeform: Shape 9">
            <a:extLst>
              <a:ext uri="{FF2B5EF4-FFF2-40B4-BE49-F238E27FC236}">
                <a16:creationId xmlns:a16="http://schemas.microsoft.com/office/drawing/2014/main" id="{65DC366C-9AA8-2939-558E-6B8AA44E445C}"/>
              </a:ext>
            </a:extLst>
          </p:cNvPr>
          <p:cNvSpPr/>
          <p:nvPr/>
        </p:nvSpPr>
        <p:spPr>
          <a:xfrm>
            <a:off x="1507961" y="3606547"/>
            <a:ext cx="6478425" cy="1423518"/>
          </a:xfrm>
          <a:custGeom>
            <a:avLst/>
            <a:gdLst>
              <a:gd name="connsiteX0" fmla="*/ 672531 w 6478425"/>
              <a:gd name="connsiteY0" fmla="*/ 1294564 h 1423518"/>
              <a:gd name="connsiteX1" fmla="*/ 144993 w 6478425"/>
              <a:gd name="connsiteY1" fmla="*/ 1036657 h 1423518"/>
              <a:gd name="connsiteX2" fmla="*/ 121547 w 6478425"/>
              <a:gd name="connsiteY2" fmla="*/ 509118 h 1423518"/>
              <a:gd name="connsiteX3" fmla="*/ 1575208 w 6478425"/>
              <a:gd name="connsiteY3" fmla="*/ 75364 h 1423518"/>
              <a:gd name="connsiteX4" fmla="*/ 3650193 w 6478425"/>
              <a:gd name="connsiteY4" fmla="*/ 5026 h 1423518"/>
              <a:gd name="connsiteX5" fmla="*/ 5490716 w 6478425"/>
              <a:gd name="connsiteY5" fmla="*/ 133980 h 1423518"/>
              <a:gd name="connsiteX6" fmla="*/ 6369947 w 6478425"/>
              <a:gd name="connsiteY6" fmla="*/ 509118 h 1423518"/>
              <a:gd name="connsiteX7" fmla="*/ 6346501 w 6478425"/>
              <a:gd name="connsiteY7" fmla="*/ 1013211 h 1423518"/>
              <a:gd name="connsiteX8" fmla="*/ 5303147 w 6478425"/>
              <a:gd name="connsiteY8" fmla="*/ 1423518 h 142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25" h="1423518">
                <a:moveTo>
                  <a:pt x="672531" y="1294564"/>
                </a:moveTo>
                <a:cubicBezTo>
                  <a:pt x="454677" y="1231064"/>
                  <a:pt x="236824" y="1167565"/>
                  <a:pt x="144993" y="1036657"/>
                </a:cubicBezTo>
                <a:cubicBezTo>
                  <a:pt x="53162" y="905749"/>
                  <a:pt x="-116822" y="669333"/>
                  <a:pt x="121547" y="509118"/>
                </a:cubicBezTo>
                <a:cubicBezTo>
                  <a:pt x="359916" y="348902"/>
                  <a:pt x="987100" y="159379"/>
                  <a:pt x="1575208" y="75364"/>
                </a:cubicBezTo>
                <a:cubicBezTo>
                  <a:pt x="2163316" y="-8651"/>
                  <a:pt x="2997608" y="-4743"/>
                  <a:pt x="3650193" y="5026"/>
                </a:cubicBezTo>
                <a:cubicBezTo>
                  <a:pt x="4302778" y="14795"/>
                  <a:pt x="5037424" y="49965"/>
                  <a:pt x="5490716" y="133980"/>
                </a:cubicBezTo>
                <a:cubicBezTo>
                  <a:pt x="5944008" y="217995"/>
                  <a:pt x="6227316" y="362579"/>
                  <a:pt x="6369947" y="509118"/>
                </a:cubicBezTo>
                <a:cubicBezTo>
                  <a:pt x="6512578" y="655656"/>
                  <a:pt x="6524301" y="860811"/>
                  <a:pt x="6346501" y="1013211"/>
                </a:cubicBezTo>
                <a:cubicBezTo>
                  <a:pt x="6168701" y="1165611"/>
                  <a:pt x="5735924" y="1294564"/>
                  <a:pt x="5303147" y="1423518"/>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Straight Connector 11">
            <a:extLst>
              <a:ext uri="{FF2B5EF4-FFF2-40B4-BE49-F238E27FC236}">
                <a16:creationId xmlns:a16="http://schemas.microsoft.com/office/drawing/2014/main" id="{984F0BFB-8E86-D957-B1DB-9E45F8D4BE02}"/>
              </a:ext>
            </a:extLst>
          </p:cNvPr>
          <p:cNvCxnSpPr/>
          <p:nvPr/>
        </p:nvCxnSpPr>
        <p:spPr>
          <a:xfrm flipV="1">
            <a:off x="6781800" y="4842496"/>
            <a:ext cx="152400" cy="187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F292CA8-CADA-A6AB-ED4D-8F044F4E7503}"/>
              </a:ext>
            </a:extLst>
          </p:cNvPr>
          <p:cNvCxnSpPr>
            <a:cxnSpLocks/>
          </p:cNvCxnSpPr>
          <p:nvPr/>
        </p:nvCxnSpPr>
        <p:spPr>
          <a:xfrm>
            <a:off x="6781800" y="5039756"/>
            <a:ext cx="228600" cy="35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fad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fade">
                                      <p:cBhvr>
                                        <p:cTn id="12" dur="500"/>
                                        <p:tgtEl>
                                          <p:spTgt spid="4099">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99">
                                            <p:txEl>
                                              <p:pRg st="2" end="2"/>
                                            </p:txEl>
                                          </p:spTgt>
                                        </p:tgtEl>
                                        <p:attrNameLst>
                                          <p:attrName>style.visibility</p:attrName>
                                        </p:attrNameLst>
                                      </p:cBhvr>
                                      <p:to>
                                        <p:strVal val="visible"/>
                                      </p:to>
                                    </p:set>
                                    <p:animEffect transition="in" filter="fade">
                                      <p:cBhvr>
                                        <p:cTn id="36"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229600" cy="411162"/>
          </a:xfrm>
        </p:spPr>
        <p:txBody>
          <a:bodyPr/>
          <a:lstStyle/>
          <a:p>
            <a:pPr eaLnBrk="1" hangingPunct="1"/>
            <a:r>
              <a:rPr lang="en-GB" altLang="en-US" sz="4000" u="sng"/>
              <a:t>Virtual Photons</a:t>
            </a:r>
          </a:p>
        </p:txBody>
      </p:sp>
      <p:sp>
        <p:nvSpPr>
          <p:cNvPr id="6147" name="Rectangle 3"/>
          <p:cNvSpPr>
            <a:spLocks noGrp="1" noChangeArrowheads="1"/>
          </p:cNvSpPr>
          <p:nvPr>
            <p:ph type="body" idx="1"/>
          </p:nvPr>
        </p:nvSpPr>
        <p:spPr>
          <a:xfrm>
            <a:off x="381000" y="914400"/>
            <a:ext cx="8229600" cy="1676400"/>
          </a:xfrm>
        </p:spPr>
        <p:txBody>
          <a:bodyPr/>
          <a:lstStyle/>
          <a:p>
            <a:pPr eaLnBrk="1" hangingPunct="1">
              <a:lnSpc>
                <a:spcPct val="80000"/>
              </a:lnSpc>
            </a:pPr>
            <a:r>
              <a:rPr lang="en-GB" altLang="en-US" sz="2800" dirty="0"/>
              <a:t>The virtual photon is an exchange particle that can pass between, and influence, any </a:t>
            </a:r>
            <a:r>
              <a:rPr lang="en-GB" altLang="en-US" sz="2800" b="1" i="1" dirty="0"/>
              <a:t>charged particles</a:t>
            </a:r>
            <a:r>
              <a:rPr lang="en-GB" altLang="en-US" sz="2800" b="1" dirty="0"/>
              <a:t>.</a:t>
            </a:r>
          </a:p>
          <a:p>
            <a:pPr eaLnBrk="1" hangingPunct="1">
              <a:lnSpc>
                <a:spcPct val="80000"/>
              </a:lnSpc>
            </a:pPr>
            <a:r>
              <a:rPr lang="en-GB" altLang="en-US" sz="2800" dirty="0"/>
              <a:t>A-level students need to draw particle diagrams to show these.</a:t>
            </a:r>
          </a:p>
        </p:txBody>
      </p:sp>
      <p:pic>
        <p:nvPicPr>
          <p:cNvPr id="6148" name="Picture 5" descr="feynman01"/>
          <p:cNvPicPr>
            <a:picLocks noChangeAspect="1" noChangeArrowheads="1"/>
          </p:cNvPicPr>
          <p:nvPr/>
        </p:nvPicPr>
        <p:blipFill>
          <a:blip r:embed="rId2" cstate="print"/>
          <a:srcRect/>
          <a:stretch>
            <a:fillRect/>
          </a:stretch>
        </p:blipFill>
        <p:spPr bwMode="auto">
          <a:xfrm>
            <a:off x="1066800" y="2895600"/>
            <a:ext cx="3657600" cy="3462338"/>
          </a:xfrm>
          <a:prstGeom prst="rect">
            <a:avLst/>
          </a:prstGeom>
          <a:noFill/>
          <a:ln w="9525">
            <a:noFill/>
            <a:miter lim="800000"/>
            <a:headEnd/>
            <a:tailEnd/>
          </a:ln>
        </p:spPr>
      </p:pic>
      <p:sp>
        <p:nvSpPr>
          <p:cNvPr id="6149" name="Text Box 6"/>
          <p:cNvSpPr txBox="1">
            <a:spLocks noChangeArrowheads="1"/>
          </p:cNvSpPr>
          <p:nvPr/>
        </p:nvSpPr>
        <p:spPr bwMode="auto">
          <a:xfrm>
            <a:off x="5257801" y="3084513"/>
            <a:ext cx="3810000" cy="3108543"/>
          </a:xfrm>
          <a:prstGeom prst="rect">
            <a:avLst/>
          </a:prstGeom>
          <a:noFill/>
          <a:ln w="9525">
            <a:noFill/>
            <a:miter lim="800000"/>
            <a:headEnd/>
            <a:tailEnd/>
          </a:ln>
          <a:effectLst/>
        </p:spPr>
        <p:txBody>
          <a:bodyPr wrap="square">
            <a:spAutoFit/>
          </a:bodyPr>
          <a:lstStyle/>
          <a:p>
            <a:pPr algn="ctr"/>
            <a:r>
              <a:rPr lang="en-GB" altLang="en-US" sz="2800" dirty="0"/>
              <a:t>Two electrons approach each other and then are repelled so they then change direction as a virtual photon passes between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fade">
                                      <p:cBhvr>
                                        <p:cTn id="7" dur="500"/>
                                        <p:tgtEl>
                                          <p:spTgt spid="61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149"/>
                                        </p:tgtEl>
                                        <p:attrNameLst>
                                          <p:attrName>style.visibility</p:attrName>
                                        </p:attrNameLst>
                                      </p:cBhvr>
                                      <p:to>
                                        <p:strVal val="visible"/>
                                      </p:to>
                                    </p:set>
                                    <p:animEffect transition="in" filter="fade">
                                      <p:cBhvr>
                                        <p:cTn id="16"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0"/>
            <a:ext cx="8229600" cy="792163"/>
          </a:xfrm>
        </p:spPr>
        <p:txBody>
          <a:bodyPr/>
          <a:lstStyle/>
          <a:p>
            <a:pPr eaLnBrk="1" hangingPunct="1"/>
            <a:r>
              <a:rPr lang="en-GB" altLang="en-US" u="sng" dirty="0"/>
              <a:t>The weak nuclear force</a:t>
            </a:r>
          </a:p>
        </p:txBody>
      </p:sp>
      <p:sp>
        <p:nvSpPr>
          <p:cNvPr id="7171" name="Rectangle 3"/>
          <p:cNvSpPr>
            <a:spLocks noGrp="1" noChangeArrowheads="1"/>
          </p:cNvSpPr>
          <p:nvPr>
            <p:ph type="body" idx="1"/>
          </p:nvPr>
        </p:nvSpPr>
        <p:spPr>
          <a:xfrm>
            <a:off x="152400" y="990600"/>
            <a:ext cx="8686800" cy="5562600"/>
          </a:xfrm>
        </p:spPr>
        <p:txBody>
          <a:bodyPr/>
          <a:lstStyle/>
          <a:p>
            <a:pPr eaLnBrk="1" hangingPunct="1">
              <a:lnSpc>
                <a:spcPct val="80000"/>
              </a:lnSpc>
              <a:buNone/>
            </a:pPr>
            <a:r>
              <a:rPr lang="en-GB" altLang="en-US" sz="2800" dirty="0"/>
              <a:t>The nucleons, protons and neutrons in the nucleus, are held together by the strong nuclear force, giving the nucleus stability.</a:t>
            </a:r>
          </a:p>
          <a:p>
            <a:pPr eaLnBrk="1" hangingPunct="1">
              <a:lnSpc>
                <a:spcPct val="80000"/>
              </a:lnSpc>
              <a:buNone/>
            </a:pPr>
            <a:endParaRPr lang="en-GB" altLang="en-US" sz="2800" dirty="0"/>
          </a:p>
          <a:p>
            <a:pPr eaLnBrk="1" hangingPunct="1">
              <a:lnSpc>
                <a:spcPct val="80000"/>
              </a:lnSpc>
              <a:buNone/>
            </a:pPr>
            <a:r>
              <a:rPr lang="en-GB" altLang="en-US" sz="2800" dirty="0"/>
              <a:t>The strong nuclear force is not involved in </a:t>
            </a:r>
            <a:r>
              <a:rPr lang="el-GR" altLang="en-US" sz="2800" dirty="0"/>
              <a:t>β</a:t>
            </a:r>
            <a:r>
              <a:rPr lang="en-GB" altLang="en-US" sz="2800" baseline="30000" dirty="0"/>
              <a:t>-</a:t>
            </a:r>
            <a:r>
              <a:rPr lang="en-GB" altLang="en-US" sz="2800" dirty="0"/>
              <a:t> decay or </a:t>
            </a:r>
            <a:r>
              <a:rPr lang="el-GR" altLang="en-US" sz="2800" dirty="0"/>
              <a:t>β</a:t>
            </a:r>
            <a:r>
              <a:rPr lang="en-GB" altLang="en-US" sz="2800" baseline="30000" dirty="0"/>
              <a:t>+</a:t>
            </a:r>
            <a:r>
              <a:rPr lang="en-GB" altLang="en-US" sz="2800" dirty="0"/>
              <a:t> decay.</a:t>
            </a:r>
          </a:p>
          <a:p>
            <a:pPr eaLnBrk="1" hangingPunct="1">
              <a:lnSpc>
                <a:spcPct val="80000"/>
              </a:lnSpc>
              <a:buNone/>
            </a:pPr>
            <a:endParaRPr lang="en-GB" altLang="en-US" sz="2800" dirty="0"/>
          </a:p>
          <a:p>
            <a:pPr eaLnBrk="1" hangingPunct="1">
              <a:lnSpc>
                <a:spcPct val="80000"/>
              </a:lnSpc>
              <a:buNone/>
            </a:pPr>
            <a:r>
              <a:rPr lang="en-GB" altLang="en-US" sz="2800" dirty="0"/>
              <a:t>The neutron has zero charge, so the electromagnetic force cannot be the cause of </a:t>
            </a:r>
            <a:r>
              <a:rPr lang="el-GR" altLang="en-US" sz="2800" dirty="0"/>
              <a:t>β</a:t>
            </a:r>
            <a:r>
              <a:rPr lang="en-GB" altLang="en-US" sz="2800" baseline="30000" dirty="0"/>
              <a:t>-</a:t>
            </a:r>
            <a:r>
              <a:rPr lang="en-GB" altLang="en-US" sz="2800" dirty="0"/>
              <a:t> decay or </a:t>
            </a:r>
            <a:r>
              <a:rPr lang="el-GR" altLang="en-US" sz="2800" dirty="0"/>
              <a:t>β</a:t>
            </a:r>
            <a:r>
              <a:rPr lang="en-GB" altLang="en-US" sz="2800" baseline="30000" dirty="0"/>
              <a:t>+</a:t>
            </a:r>
            <a:r>
              <a:rPr lang="en-GB" altLang="en-US" sz="2800" dirty="0"/>
              <a:t> decay.</a:t>
            </a:r>
          </a:p>
          <a:p>
            <a:pPr eaLnBrk="1" hangingPunct="1">
              <a:lnSpc>
                <a:spcPct val="80000"/>
              </a:lnSpc>
              <a:buNone/>
            </a:pPr>
            <a:endParaRPr lang="en-GB" altLang="en-US" sz="2800" dirty="0"/>
          </a:p>
          <a:p>
            <a:pPr eaLnBrk="1" hangingPunct="1">
              <a:lnSpc>
                <a:spcPct val="80000"/>
              </a:lnSpc>
              <a:buNone/>
            </a:pPr>
            <a:r>
              <a:rPr lang="en-GB" altLang="en-US" sz="2800" dirty="0"/>
              <a:t>The force that is involved with these nuclear changes is called the weak nuclear force.</a:t>
            </a:r>
            <a:endParaRPr lang="en-GB"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171">
                                            <p:txEl>
                                              <p:pRg st="2" end="2"/>
                                            </p:txEl>
                                          </p:spTgt>
                                        </p:tgtEl>
                                        <p:attrNameLst>
                                          <p:attrName>style.visibility</p:attrName>
                                        </p:attrNameLst>
                                      </p:cBhvr>
                                      <p:to>
                                        <p:strVal val="visible"/>
                                      </p:to>
                                    </p:set>
                                    <p:animEffect transition="in" filter="checkerboard(across)">
                                      <p:cBhvr>
                                        <p:cTn id="12" dur="500"/>
                                        <p:tgtEl>
                                          <p:spTgt spid="71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171">
                                            <p:txEl>
                                              <p:pRg st="4" end="4"/>
                                            </p:txEl>
                                          </p:spTgt>
                                        </p:tgtEl>
                                        <p:attrNameLst>
                                          <p:attrName>style.visibility</p:attrName>
                                        </p:attrNameLst>
                                      </p:cBhvr>
                                      <p:to>
                                        <p:strVal val="visible"/>
                                      </p:to>
                                    </p:set>
                                    <p:animEffect transition="in" filter="checkerboard(across)">
                                      <p:cBhvr>
                                        <p:cTn id="17" dur="500"/>
                                        <p:tgtEl>
                                          <p:spTgt spid="71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171">
                                            <p:txEl>
                                              <p:pRg st="6" end="6"/>
                                            </p:txEl>
                                          </p:spTgt>
                                        </p:tgtEl>
                                        <p:attrNameLst>
                                          <p:attrName>style.visibility</p:attrName>
                                        </p:attrNameLst>
                                      </p:cBhvr>
                                      <p:to>
                                        <p:strVal val="visible"/>
                                      </p:to>
                                    </p:set>
                                    <p:animEffect transition="in" filter="checkerboard(across)">
                                      <p:cBhvr>
                                        <p:cTn id="22" dur="500"/>
                                        <p:tgtEl>
                                          <p:spTgt spid="7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0"/>
            <a:ext cx="8229600" cy="792163"/>
          </a:xfrm>
        </p:spPr>
        <p:txBody>
          <a:bodyPr/>
          <a:lstStyle/>
          <a:p>
            <a:pPr eaLnBrk="1" hangingPunct="1"/>
            <a:r>
              <a:rPr lang="en-GB" altLang="en-US" u="sng" dirty="0"/>
              <a:t>The weak nuclear force</a:t>
            </a:r>
          </a:p>
        </p:txBody>
      </p:sp>
      <p:sp>
        <p:nvSpPr>
          <p:cNvPr id="7171" name="Rectangle 3"/>
          <p:cNvSpPr>
            <a:spLocks noGrp="1" noChangeArrowheads="1"/>
          </p:cNvSpPr>
          <p:nvPr>
            <p:ph type="body" idx="1"/>
          </p:nvPr>
        </p:nvSpPr>
        <p:spPr>
          <a:xfrm>
            <a:off x="152400" y="990600"/>
            <a:ext cx="8839200" cy="5562600"/>
          </a:xfrm>
        </p:spPr>
        <p:txBody>
          <a:bodyPr/>
          <a:lstStyle/>
          <a:p>
            <a:pPr eaLnBrk="1" hangingPunct="1">
              <a:lnSpc>
                <a:spcPct val="80000"/>
              </a:lnSpc>
              <a:buNone/>
            </a:pPr>
            <a:r>
              <a:rPr lang="en-GB" altLang="en-US" sz="2400" dirty="0"/>
              <a:t>During both </a:t>
            </a:r>
            <a:r>
              <a:rPr lang="el-GR" altLang="en-US" sz="2400" dirty="0"/>
              <a:t>β</a:t>
            </a:r>
            <a:r>
              <a:rPr lang="en-GB" altLang="en-US" sz="2800" baseline="30000" dirty="0"/>
              <a:t>-</a:t>
            </a:r>
            <a:r>
              <a:rPr lang="en-GB" altLang="en-US" sz="2400" dirty="0"/>
              <a:t> decay and </a:t>
            </a:r>
            <a:r>
              <a:rPr lang="el-GR" altLang="en-US" sz="2400" dirty="0"/>
              <a:t>β</a:t>
            </a:r>
            <a:r>
              <a:rPr lang="en-GB" altLang="en-US" sz="2800" baseline="30000" dirty="0"/>
              <a:t>+</a:t>
            </a:r>
            <a:r>
              <a:rPr lang="en-GB" altLang="en-US" sz="2400" dirty="0"/>
              <a:t> decay, a new particle and a new antiparticle are created.</a:t>
            </a:r>
          </a:p>
          <a:p>
            <a:pPr eaLnBrk="1" hangingPunct="1">
              <a:lnSpc>
                <a:spcPct val="80000"/>
              </a:lnSpc>
              <a:buNone/>
            </a:pPr>
            <a:endParaRPr lang="en-GB" altLang="en-US" sz="2400" dirty="0"/>
          </a:p>
          <a:p>
            <a:pPr eaLnBrk="1" hangingPunct="1">
              <a:lnSpc>
                <a:spcPct val="80000"/>
              </a:lnSpc>
              <a:buNone/>
            </a:pPr>
            <a:r>
              <a:rPr lang="en-GB" altLang="en-US" sz="2400" dirty="0"/>
              <a:t>The unusual thing is these are not a particle and its antiparticle pairs, as in pair production!</a:t>
            </a:r>
          </a:p>
          <a:p>
            <a:pPr eaLnBrk="1" hangingPunct="1">
              <a:lnSpc>
                <a:spcPct val="80000"/>
              </a:lnSpc>
              <a:buNone/>
            </a:pPr>
            <a:endParaRPr lang="en-GB" altLang="en-US" sz="2400" dirty="0"/>
          </a:p>
          <a:p>
            <a:pPr eaLnBrk="1" hangingPunct="1">
              <a:lnSpc>
                <a:spcPct val="80000"/>
              </a:lnSpc>
              <a:buNone/>
            </a:pPr>
            <a:r>
              <a:rPr lang="en-GB" altLang="en-US" sz="2400" dirty="0"/>
              <a:t>Instead, we get a particle - an electron (</a:t>
            </a:r>
            <a:r>
              <a:rPr lang="el-GR" altLang="en-US" sz="2400" dirty="0"/>
              <a:t>β</a:t>
            </a:r>
            <a:r>
              <a:rPr lang="en-GB" altLang="en-US" sz="2400" baseline="30000" dirty="0"/>
              <a:t>-</a:t>
            </a:r>
            <a:r>
              <a:rPr lang="en-GB" altLang="en-US" sz="2400" dirty="0"/>
              <a:t>) and an antineutrino,</a:t>
            </a:r>
          </a:p>
          <a:p>
            <a:pPr eaLnBrk="1" hangingPunct="1">
              <a:lnSpc>
                <a:spcPct val="80000"/>
              </a:lnSpc>
              <a:buNone/>
            </a:pPr>
            <a:endParaRPr lang="en-GB" altLang="en-US" sz="2400" dirty="0"/>
          </a:p>
          <a:p>
            <a:pPr eaLnBrk="1" hangingPunct="1">
              <a:lnSpc>
                <a:spcPct val="80000"/>
              </a:lnSpc>
              <a:buNone/>
            </a:pPr>
            <a:r>
              <a:rPr lang="en-GB" altLang="en-US" sz="2400" dirty="0"/>
              <a:t>OR</a:t>
            </a:r>
          </a:p>
          <a:p>
            <a:pPr eaLnBrk="1" hangingPunct="1">
              <a:lnSpc>
                <a:spcPct val="80000"/>
              </a:lnSpc>
              <a:buNone/>
            </a:pPr>
            <a:endParaRPr lang="en-GB" altLang="en-US" sz="2400" dirty="0"/>
          </a:p>
          <a:p>
            <a:pPr eaLnBrk="1" hangingPunct="1">
              <a:lnSpc>
                <a:spcPct val="80000"/>
              </a:lnSpc>
              <a:buNone/>
            </a:pPr>
            <a:r>
              <a:rPr lang="en-GB" altLang="en-US" sz="2400" dirty="0"/>
              <a:t>we get an antiparticle - a positron (</a:t>
            </a:r>
            <a:r>
              <a:rPr lang="el-GR" altLang="en-US" sz="2400" dirty="0"/>
              <a:t>β</a:t>
            </a:r>
            <a:r>
              <a:rPr lang="en-GB" altLang="en-US" sz="2800" baseline="30000" dirty="0"/>
              <a:t>+</a:t>
            </a:r>
            <a:r>
              <a:rPr lang="en-GB" altLang="en-US" sz="2400" dirty="0"/>
              <a:t>) and a neutrino.</a:t>
            </a:r>
          </a:p>
          <a:p>
            <a:pPr eaLnBrk="1" hangingPunct="1">
              <a:lnSpc>
                <a:spcPct val="80000"/>
              </a:lnSpc>
              <a:buNone/>
            </a:pPr>
            <a:endParaRPr lang="en-GB" altLang="en-US" sz="2400" dirty="0"/>
          </a:p>
          <a:p>
            <a:pPr eaLnBrk="1" hangingPunct="1">
              <a:lnSpc>
                <a:spcPct val="80000"/>
              </a:lnSpc>
              <a:buNone/>
            </a:pPr>
            <a:r>
              <a:rPr lang="en-GB" altLang="en-US" sz="2400" dirty="0"/>
              <a:t>Neutrinos and antineutrinos have zero charge and very little mass. They rarely interact with other particles, but some interactions can occur.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171">
                                            <p:txEl>
                                              <p:pRg st="2" end="2"/>
                                            </p:txEl>
                                          </p:spTgt>
                                        </p:tgtEl>
                                        <p:attrNameLst>
                                          <p:attrName>style.visibility</p:attrName>
                                        </p:attrNameLst>
                                      </p:cBhvr>
                                      <p:to>
                                        <p:strVal val="visible"/>
                                      </p:to>
                                    </p:set>
                                    <p:animEffect transition="in" filter="checkerboard(across)">
                                      <p:cBhvr>
                                        <p:cTn id="12" dur="500"/>
                                        <p:tgtEl>
                                          <p:spTgt spid="71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171">
                                            <p:txEl>
                                              <p:pRg st="4" end="4"/>
                                            </p:txEl>
                                          </p:spTgt>
                                        </p:tgtEl>
                                        <p:attrNameLst>
                                          <p:attrName>style.visibility</p:attrName>
                                        </p:attrNameLst>
                                      </p:cBhvr>
                                      <p:to>
                                        <p:strVal val="visible"/>
                                      </p:to>
                                    </p:set>
                                    <p:animEffect transition="in" filter="checkerboard(across)">
                                      <p:cBhvr>
                                        <p:cTn id="17" dur="500"/>
                                        <p:tgtEl>
                                          <p:spTgt spid="71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171">
                                            <p:txEl>
                                              <p:pRg st="6" end="6"/>
                                            </p:txEl>
                                          </p:spTgt>
                                        </p:tgtEl>
                                        <p:attrNameLst>
                                          <p:attrName>style.visibility</p:attrName>
                                        </p:attrNameLst>
                                      </p:cBhvr>
                                      <p:to>
                                        <p:strVal val="visible"/>
                                      </p:to>
                                    </p:set>
                                    <p:animEffect transition="in" filter="checkerboard(across)">
                                      <p:cBhvr>
                                        <p:cTn id="22" dur="500"/>
                                        <p:tgtEl>
                                          <p:spTgt spid="717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7171">
                                            <p:txEl>
                                              <p:pRg st="8" end="8"/>
                                            </p:txEl>
                                          </p:spTgt>
                                        </p:tgtEl>
                                        <p:attrNameLst>
                                          <p:attrName>style.visibility</p:attrName>
                                        </p:attrNameLst>
                                      </p:cBhvr>
                                      <p:to>
                                        <p:strVal val="visible"/>
                                      </p:to>
                                    </p:set>
                                    <p:animEffect transition="in" filter="checkerboard(across)">
                                      <p:cBhvr>
                                        <p:cTn id="27" dur="500"/>
                                        <p:tgtEl>
                                          <p:spTgt spid="717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7171">
                                            <p:txEl>
                                              <p:pRg st="10" end="10"/>
                                            </p:txEl>
                                          </p:spTgt>
                                        </p:tgtEl>
                                        <p:attrNameLst>
                                          <p:attrName>style.visibility</p:attrName>
                                        </p:attrNameLst>
                                      </p:cBhvr>
                                      <p:to>
                                        <p:strVal val="visible"/>
                                      </p:to>
                                    </p:set>
                                    <p:animEffect transition="in" filter="checkerboard(across)">
                                      <p:cBhvr>
                                        <p:cTn id="32" dur="500"/>
                                        <p:tgtEl>
                                          <p:spTgt spid="71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0"/>
            <a:ext cx="8229600" cy="792163"/>
          </a:xfrm>
        </p:spPr>
        <p:txBody>
          <a:bodyPr/>
          <a:lstStyle/>
          <a:p>
            <a:pPr eaLnBrk="1" hangingPunct="1"/>
            <a:r>
              <a:rPr lang="en-GB" altLang="en-US" u="sng" dirty="0"/>
              <a:t>The weak nuclear force</a:t>
            </a:r>
          </a:p>
        </p:txBody>
      </p:sp>
      <p:sp>
        <p:nvSpPr>
          <p:cNvPr id="7171" name="Rectangle 3"/>
          <p:cNvSpPr>
            <a:spLocks noGrp="1" noChangeArrowheads="1"/>
          </p:cNvSpPr>
          <p:nvPr>
            <p:ph type="body" idx="1"/>
          </p:nvPr>
        </p:nvSpPr>
        <p:spPr>
          <a:xfrm>
            <a:off x="254667" y="1186071"/>
            <a:ext cx="8634663" cy="4899819"/>
          </a:xfrm>
        </p:spPr>
        <p:txBody>
          <a:bodyPr/>
          <a:lstStyle/>
          <a:p>
            <a:pPr marL="0" indent="0" eaLnBrk="1" hangingPunct="1">
              <a:lnSpc>
                <a:spcPct val="80000"/>
              </a:lnSpc>
              <a:buNone/>
            </a:pPr>
            <a:r>
              <a:rPr lang="en-GB" altLang="en-US" sz="2800" dirty="0"/>
              <a:t>Exchange particles for the neutrino or antineutrino interactions are </a:t>
            </a:r>
            <a:r>
              <a:rPr lang="en-GB" altLang="en-US" sz="2800" i="1" dirty="0"/>
              <a:t>W bosons</a:t>
            </a:r>
            <a:r>
              <a:rPr lang="en-GB" altLang="en-US" sz="2800" dirty="0"/>
              <a:t>.</a:t>
            </a:r>
          </a:p>
          <a:p>
            <a:pPr eaLnBrk="1" hangingPunct="1">
              <a:lnSpc>
                <a:spcPct val="80000"/>
              </a:lnSpc>
              <a:buNone/>
            </a:pPr>
            <a:r>
              <a:rPr lang="en-GB" altLang="en-US" sz="2800" dirty="0"/>
              <a:t>Properties of </a:t>
            </a:r>
            <a:r>
              <a:rPr lang="en-GB" altLang="en-US" sz="2800" i="1" dirty="0"/>
              <a:t>W bosons</a:t>
            </a:r>
            <a:r>
              <a:rPr lang="en-GB" altLang="en-US" sz="2800" dirty="0"/>
              <a:t>:</a:t>
            </a:r>
          </a:p>
          <a:p>
            <a:pPr eaLnBrk="1" hangingPunct="1">
              <a:lnSpc>
                <a:spcPct val="80000"/>
              </a:lnSpc>
              <a:buNone/>
            </a:pPr>
            <a:endParaRPr lang="en-GB" altLang="en-US" sz="2800" dirty="0"/>
          </a:p>
          <a:p>
            <a:pPr eaLnBrk="1" hangingPunct="1">
              <a:lnSpc>
                <a:spcPct val="80000"/>
              </a:lnSpc>
            </a:pPr>
            <a:r>
              <a:rPr lang="en-GB" altLang="en-US" sz="2800" dirty="0"/>
              <a:t>Non-zero rest mass</a:t>
            </a:r>
          </a:p>
          <a:p>
            <a:pPr eaLnBrk="1" hangingPunct="1">
              <a:lnSpc>
                <a:spcPct val="80000"/>
              </a:lnSpc>
            </a:pPr>
            <a:r>
              <a:rPr lang="en-GB" altLang="en-US" sz="2800" dirty="0"/>
              <a:t>No more than 0.001fm range</a:t>
            </a:r>
          </a:p>
          <a:p>
            <a:pPr eaLnBrk="1" hangingPunct="1">
              <a:lnSpc>
                <a:spcPct val="80000"/>
              </a:lnSpc>
            </a:pPr>
            <a:r>
              <a:rPr lang="en-GB" altLang="en-US" sz="2800" dirty="0"/>
              <a:t>Positively charged (</a:t>
            </a:r>
            <a:r>
              <a:rPr lang="en-GB" altLang="en-US" i="1" dirty="0"/>
              <a:t>W</a:t>
            </a:r>
            <a:r>
              <a:rPr lang="en-GB" altLang="en-US" i="1" baseline="30000" dirty="0"/>
              <a:t>+</a:t>
            </a:r>
            <a:r>
              <a:rPr lang="en-GB" altLang="en-US" sz="2800" dirty="0"/>
              <a:t> boson) or negatively charged (</a:t>
            </a:r>
            <a:r>
              <a:rPr lang="en-GB" altLang="en-US" i="1" dirty="0"/>
              <a:t>W</a:t>
            </a:r>
            <a:r>
              <a:rPr lang="en-GB" altLang="en-US" i="1" baseline="30000" dirty="0"/>
              <a:t>-</a:t>
            </a:r>
            <a:r>
              <a:rPr lang="en-GB" altLang="en-US" sz="2800" dirty="0"/>
              <a:t> boson)</a:t>
            </a:r>
          </a:p>
          <a:p>
            <a:pPr eaLnBrk="1" hangingPunct="1">
              <a:lnSpc>
                <a:spcPct val="80000"/>
              </a:lnSpc>
              <a:buNone/>
            </a:pPr>
            <a:endParaRPr lang="en-GB" altLang="en-US" sz="2800" dirty="0"/>
          </a:p>
          <a:p>
            <a:pPr marL="0" indent="0" eaLnBrk="1" hangingPunct="1">
              <a:lnSpc>
                <a:spcPct val="80000"/>
              </a:lnSpc>
              <a:buNone/>
            </a:pPr>
            <a:r>
              <a:rPr lang="en-GB" altLang="en-US" sz="2800" dirty="0"/>
              <a:t>Charge is always conserved.</a:t>
            </a:r>
          </a:p>
        </p:txBody>
      </p:sp>
      <p:pic>
        <p:nvPicPr>
          <p:cNvPr id="3" name="Picture 2">
            <a:extLst>
              <a:ext uri="{FF2B5EF4-FFF2-40B4-BE49-F238E27FC236}">
                <a16:creationId xmlns:a16="http://schemas.microsoft.com/office/drawing/2014/main" id="{210C322E-6B6D-9098-3829-B55FA5F67FE3}"/>
              </a:ext>
            </a:extLst>
          </p:cNvPr>
          <p:cNvPicPr>
            <a:picLocks noChangeAspect="1"/>
          </p:cNvPicPr>
          <p:nvPr/>
        </p:nvPicPr>
        <p:blipFill>
          <a:blip r:embed="rId2"/>
          <a:stretch>
            <a:fillRect/>
          </a:stretch>
        </p:blipFill>
        <p:spPr>
          <a:xfrm>
            <a:off x="5062603" y="979090"/>
            <a:ext cx="3826727" cy="3973910"/>
          </a:xfrm>
          <a:prstGeom prst="rect">
            <a:avLst/>
          </a:prstGeom>
        </p:spPr>
      </p:pic>
      <p:pic>
        <p:nvPicPr>
          <p:cNvPr id="5" name="Picture 4">
            <a:extLst>
              <a:ext uri="{FF2B5EF4-FFF2-40B4-BE49-F238E27FC236}">
                <a16:creationId xmlns:a16="http://schemas.microsoft.com/office/drawing/2014/main" id="{20D33D05-2571-9D87-6232-7D77F88B80FC}"/>
              </a:ext>
            </a:extLst>
          </p:cNvPr>
          <p:cNvPicPr>
            <a:picLocks noChangeAspect="1"/>
          </p:cNvPicPr>
          <p:nvPr/>
        </p:nvPicPr>
        <p:blipFill>
          <a:blip r:embed="rId3"/>
          <a:stretch>
            <a:fillRect/>
          </a:stretch>
        </p:blipFill>
        <p:spPr>
          <a:xfrm>
            <a:off x="254667" y="792163"/>
            <a:ext cx="4483006" cy="4483006"/>
          </a:xfrm>
          <a:prstGeom prst="rect">
            <a:avLst/>
          </a:prstGeom>
        </p:spPr>
      </p:pic>
      <p:sp>
        <p:nvSpPr>
          <p:cNvPr id="6" name="Rectangle 5">
            <a:extLst>
              <a:ext uri="{FF2B5EF4-FFF2-40B4-BE49-F238E27FC236}">
                <a16:creationId xmlns:a16="http://schemas.microsoft.com/office/drawing/2014/main" id="{CD664E0E-9A96-D3B1-243B-A451B6FB8128}"/>
              </a:ext>
            </a:extLst>
          </p:cNvPr>
          <p:cNvSpPr/>
          <p:nvPr/>
        </p:nvSpPr>
        <p:spPr>
          <a:xfrm>
            <a:off x="762000" y="1371600"/>
            <a:ext cx="412292"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p</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35B18C00-7EE7-B690-F648-8F38BB1937AB}"/>
              </a:ext>
            </a:extLst>
          </p:cNvPr>
          <p:cNvSpPr/>
          <p:nvPr/>
        </p:nvSpPr>
        <p:spPr>
          <a:xfrm>
            <a:off x="762000" y="3886200"/>
            <a:ext cx="412292"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D262ACFD-677A-7563-E6E5-1F879564D014}"/>
              </a:ext>
            </a:extLst>
          </p:cNvPr>
          <p:cNvSpPr/>
          <p:nvPr/>
        </p:nvSpPr>
        <p:spPr>
          <a:xfrm>
            <a:off x="3684106" y="1644096"/>
            <a:ext cx="511679" cy="584775"/>
          </a:xfrm>
          <a:prstGeom prst="rect">
            <a:avLst/>
          </a:prstGeom>
          <a:noFill/>
        </p:spPr>
        <p:txBody>
          <a:bodyPr wrap="none" lIns="91440" tIns="45720" rIns="91440" bIns="45720">
            <a:spAutoFit/>
          </a:bodyPr>
          <a:lstStyle/>
          <a:p>
            <a:pPr algn="ctr"/>
            <a:r>
              <a:rPr lang="el-GR" sz="3200" b="0" cap="none" spc="0" dirty="0">
                <a:ln w="0"/>
                <a:solidFill>
                  <a:schemeClr val="tx1"/>
                </a:solidFill>
                <a:effectLst>
                  <a:outerShdw blurRad="38100" dist="19050" dir="2700000" algn="tl" rotWithShape="0">
                    <a:schemeClr val="dk1">
                      <a:alpha val="40000"/>
                    </a:schemeClr>
                  </a:outerShdw>
                </a:effectLst>
              </a:rPr>
              <a:t>β</a:t>
            </a:r>
            <a:r>
              <a:rPr lang="en-GB" sz="3200" b="0" cap="none" spc="0" baseline="30000" dirty="0">
                <a:ln w="0"/>
                <a:solidFill>
                  <a:schemeClr val="tx1"/>
                </a:solidFill>
                <a:effectLst>
                  <a:outerShdw blurRad="38100" dist="19050" dir="2700000" algn="tl" rotWithShape="0">
                    <a:schemeClr val="dk1">
                      <a:alpha val="40000"/>
                    </a:schemeClr>
                  </a:outerShdw>
                </a:effectLst>
              </a:rPr>
              <a:t>-</a:t>
            </a:r>
            <a:endParaRPr lang="en-US" sz="5400" b="0" cap="none" spc="0" baseline="3000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1FA5A41D-AA69-8E02-F02B-3A1BD3B544CD}"/>
              </a:ext>
            </a:extLst>
          </p:cNvPr>
          <p:cNvSpPr/>
          <p:nvPr/>
        </p:nvSpPr>
        <p:spPr>
          <a:xfrm>
            <a:off x="2496170" y="2057400"/>
            <a:ext cx="320921"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B1E1C6A1-77FC-8CA9-3261-8C29B9AA8564}"/>
              </a:ext>
            </a:extLst>
          </p:cNvPr>
          <p:cNvSpPr/>
          <p:nvPr/>
        </p:nvSpPr>
        <p:spPr>
          <a:xfrm>
            <a:off x="8167111" y="1605996"/>
            <a:ext cx="580608" cy="584775"/>
          </a:xfrm>
          <a:prstGeom prst="rect">
            <a:avLst/>
          </a:prstGeom>
          <a:noFill/>
        </p:spPr>
        <p:txBody>
          <a:bodyPr wrap="none" lIns="91440" tIns="45720" rIns="91440" bIns="45720">
            <a:spAutoFit/>
          </a:bodyPr>
          <a:lstStyle/>
          <a:p>
            <a:pPr algn="ctr"/>
            <a:r>
              <a:rPr lang="el-GR" sz="3200" b="0" cap="none" spc="0">
                <a:ln w="0"/>
                <a:solidFill>
                  <a:schemeClr val="tx1"/>
                </a:solidFill>
                <a:effectLst>
                  <a:outerShdw blurRad="38100" dist="19050" dir="2700000" algn="tl" rotWithShape="0">
                    <a:schemeClr val="dk1">
                      <a:alpha val="40000"/>
                    </a:schemeClr>
                  </a:outerShdw>
                </a:effectLst>
              </a:rPr>
              <a:t>β</a:t>
            </a:r>
            <a:r>
              <a:rPr lang="en-GB" sz="3200" b="0" cap="none" spc="0" baseline="30000">
                <a:ln w="0"/>
                <a:solidFill>
                  <a:schemeClr val="tx1"/>
                </a:solidFill>
                <a:effectLst>
                  <a:outerShdw blurRad="38100" dist="19050" dir="2700000" algn="tl" rotWithShape="0">
                    <a:schemeClr val="dk1">
                      <a:alpha val="40000"/>
                    </a:schemeClr>
                  </a:outerShdw>
                </a:effectLst>
              </a:rPr>
              <a:t>+</a:t>
            </a:r>
            <a:endParaRPr lang="en-US" sz="5400" b="0" cap="none" spc="0" baseline="3000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051A63E1-4E45-AC34-7087-4FD6ED18A2D5}"/>
              </a:ext>
            </a:extLst>
          </p:cNvPr>
          <p:cNvSpPr/>
          <p:nvPr/>
        </p:nvSpPr>
        <p:spPr>
          <a:xfrm>
            <a:off x="846297" y="4549906"/>
            <a:ext cx="3094785" cy="646331"/>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rPr>
              <a:t>neutron-neutrino interaction</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DD987400-343C-D4D4-D8AA-0D5134260243}"/>
              </a:ext>
            </a:extLst>
          </p:cNvPr>
          <p:cNvSpPr/>
          <p:nvPr/>
        </p:nvSpPr>
        <p:spPr>
          <a:xfrm>
            <a:off x="5175423" y="4549906"/>
            <a:ext cx="3282777" cy="646331"/>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rPr>
              <a:t>proton-antineutrino interaction</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checkerboard(across)">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171">
                                            <p:txEl>
                                              <p:pRg st="3" end="3"/>
                                            </p:txEl>
                                          </p:spTgt>
                                        </p:tgtEl>
                                        <p:attrNameLst>
                                          <p:attrName>style.visibility</p:attrName>
                                        </p:attrNameLst>
                                      </p:cBhvr>
                                      <p:to>
                                        <p:strVal val="visible"/>
                                      </p:to>
                                    </p:set>
                                    <p:animEffect transition="in" filter="checkerboard(across)">
                                      <p:cBhvr>
                                        <p:cTn id="17" dur="500"/>
                                        <p:tgtEl>
                                          <p:spTgt spid="71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171">
                                            <p:txEl>
                                              <p:pRg st="4" end="4"/>
                                            </p:txEl>
                                          </p:spTgt>
                                        </p:tgtEl>
                                        <p:attrNameLst>
                                          <p:attrName>style.visibility</p:attrName>
                                        </p:attrNameLst>
                                      </p:cBhvr>
                                      <p:to>
                                        <p:strVal val="visible"/>
                                      </p:to>
                                    </p:set>
                                    <p:animEffect transition="in" filter="checkerboard(across)">
                                      <p:cBhvr>
                                        <p:cTn id="22" dur="500"/>
                                        <p:tgtEl>
                                          <p:spTgt spid="71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animEffect transition="in" filter="checkerboard(across)">
                                      <p:cBhvr>
                                        <p:cTn id="27" dur="500"/>
                                        <p:tgtEl>
                                          <p:spTgt spid="717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7171">
                                            <p:txEl>
                                              <p:pRg st="7" end="7"/>
                                            </p:txEl>
                                          </p:spTgt>
                                        </p:tgtEl>
                                        <p:attrNameLst>
                                          <p:attrName>style.visibility</p:attrName>
                                        </p:attrNameLst>
                                      </p:cBhvr>
                                      <p:to>
                                        <p:strVal val="visible"/>
                                      </p:to>
                                    </p:set>
                                    <p:animEffect transition="in" filter="checkerboard(across)">
                                      <p:cBhvr>
                                        <p:cTn id="32" dur="500"/>
                                        <p:tgtEl>
                                          <p:spTgt spid="717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7171">
                                            <p:txEl>
                                              <p:pRg st="0" end="0"/>
                                            </p:txEl>
                                          </p:spTgt>
                                        </p:tgtEl>
                                      </p:cBhvr>
                                    </p:animEffect>
                                    <p:set>
                                      <p:cBhvr>
                                        <p:cTn id="37" dur="1" fill="hold">
                                          <p:stCondLst>
                                            <p:cond delay="499"/>
                                          </p:stCondLst>
                                        </p:cTn>
                                        <p:tgtEl>
                                          <p:spTgt spid="7171">
                                            <p:txEl>
                                              <p:pRg st="0" end="0"/>
                                            </p:txEl>
                                          </p:spTgt>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7171">
                                            <p:txEl>
                                              <p:pRg st="1" end="1"/>
                                            </p:txEl>
                                          </p:spTgt>
                                        </p:tgtEl>
                                      </p:cBhvr>
                                    </p:animEffect>
                                    <p:set>
                                      <p:cBhvr>
                                        <p:cTn id="40" dur="1" fill="hold">
                                          <p:stCondLst>
                                            <p:cond delay="499"/>
                                          </p:stCondLst>
                                        </p:cTn>
                                        <p:tgtEl>
                                          <p:spTgt spid="7171">
                                            <p:txEl>
                                              <p:pRg st="1" end="1"/>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7171">
                                            <p:txEl>
                                              <p:pRg st="3" end="3"/>
                                            </p:txEl>
                                          </p:spTgt>
                                        </p:tgtEl>
                                      </p:cBhvr>
                                    </p:animEffect>
                                    <p:set>
                                      <p:cBhvr>
                                        <p:cTn id="43" dur="1" fill="hold">
                                          <p:stCondLst>
                                            <p:cond delay="499"/>
                                          </p:stCondLst>
                                        </p:cTn>
                                        <p:tgtEl>
                                          <p:spTgt spid="7171">
                                            <p:txEl>
                                              <p:pRg st="3" end="3"/>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7171">
                                            <p:txEl>
                                              <p:pRg st="4" end="4"/>
                                            </p:txEl>
                                          </p:spTgt>
                                        </p:tgtEl>
                                      </p:cBhvr>
                                    </p:animEffect>
                                    <p:set>
                                      <p:cBhvr>
                                        <p:cTn id="46" dur="1" fill="hold">
                                          <p:stCondLst>
                                            <p:cond delay="499"/>
                                          </p:stCondLst>
                                        </p:cTn>
                                        <p:tgtEl>
                                          <p:spTgt spid="7171">
                                            <p:txEl>
                                              <p:pRg st="4" end="4"/>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7171">
                                            <p:txEl>
                                              <p:pRg st="5" end="5"/>
                                            </p:txEl>
                                          </p:spTgt>
                                        </p:tgtEl>
                                      </p:cBhvr>
                                    </p:animEffect>
                                    <p:set>
                                      <p:cBhvr>
                                        <p:cTn id="49" dur="1" fill="hold">
                                          <p:stCondLst>
                                            <p:cond delay="499"/>
                                          </p:stCondLst>
                                        </p:cTn>
                                        <p:tgtEl>
                                          <p:spTgt spid="7171">
                                            <p:txEl>
                                              <p:pRg st="5" end="5"/>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7171">
                                            <p:txEl>
                                              <p:pRg st="7" end="7"/>
                                            </p:txEl>
                                          </p:spTgt>
                                        </p:tgtEl>
                                      </p:cBhvr>
                                    </p:animEffect>
                                    <p:set>
                                      <p:cBhvr>
                                        <p:cTn id="52" dur="1" fill="hold">
                                          <p:stCondLst>
                                            <p:cond delay="499"/>
                                          </p:stCondLst>
                                        </p:cTn>
                                        <p:tgtEl>
                                          <p:spTgt spid="7171">
                                            <p:txEl>
                                              <p:pRg st="7" end="7"/>
                                            </p:txEl>
                                          </p:spTgt>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uiExpand="1" build="p"/>
      <p:bldP spid="6" grpId="0"/>
      <p:bldP spid="7" grpId="0"/>
      <p:bldP spid="8"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0"/>
            <a:ext cx="8229600" cy="792163"/>
          </a:xfrm>
        </p:spPr>
        <p:txBody>
          <a:bodyPr/>
          <a:lstStyle/>
          <a:p>
            <a:pPr eaLnBrk="1" hangingPunct="1"/>
            <a:r>
              <a:rPr lang="en-GB" altLang="en-US" u="sng" dirty="0"/>
              <a:t>Beta decay</a:t>
            </a:r>
          </a:p>
        </p:txBody>
      </p:sp>
      <p:sp>
        <p:nvSpPr>
          <p:cNvPr id="6" name="Rectangle 3"/>
          <p:cNvSpPr txBox="1">
            <a:spLocks noChangeArrowheads="1"/>
          </p:cNvSpPr>
          <p:nvPr/>
        </p:nvSpPr>
        <p:spPr bwMode="auto">
          <a:xfrm>
            <a:off x="2438400" y="1524000"/>
            <a:ext cx="4419600" cy="2819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80000"/>
              </a:lnSpc>
              <a:spcBef>
                <a:spcPct val="20000"/>
              </a:spcBef>
              <a:spcAft>
                <a:spcPct val="0"/>
              </a:spcAft>
              <a:buClrTx/>
              <a:buSzTx/>
              <a:buFontTx/>
              <a:buNone/>
              <a:tabLst/>
              <a:defRPr/>
            </a:pPr>
            <a:r>
              <a:rPr kumimoji="0" lang="en-GB" altLang="en-US" sz="2400" b="0" i="0" u="none" strike="noStrike" kern="0" cap="none" spc="0" normalizeH="0" baseline="0" noProof="0" dirty="0">
                <a:ln>
                  <a:noFill/>
                </a:ln>
                <a:solidFill>
                  <a:schemeClr val="tx1"/>
                </a:solidFill>
                <a:effectLst/>
                <a:uLnTx/>
                <a:uFillTx/>
                <a:latin typeface="+mn-lt"/>
                <a:ea typeface="+mn-ea"/>
                <a:cs typeface="+mn-cs"/>
              </a:rPr>
              <a:t>When the W boson meets a neutrino or antineutrino, it  changes</a:t>
            </a:r>
            <a:r>
              <a:rPr kumimoji="0" lang="en-GB" altLang="en-US" sz="2400" b="0" i="0" u="none" strike="noStrike" kern="0" cap="none" spc="0" normalizeH="0" noProof="0" dirty="0">
                <a:ln>
                  <a:noFill/>
                </a:ln>
                <a:solidFill>
                  <a:schemeClr val="tx1"/>
                </a:solidFill>
                <a:effectLst/>
                <a:uLnTx/>
                <a:uFillTx/>
                <a:latin typeface="+mn-lt"/>
                <a:ea typeface="+mn-ea"/>
                <a:cs typeface="+mn-cs"/>
              </a:rPr>
              <a:t> them into an electron or positron respectively.</a:t>
            </a: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GB" altLang="en-US" sz="2400" b="0" i="0" u="none" strike="noStrike" kern="0" cap="none" spc="0" normalizeH="0" noProof="0" dirty="0">
              <a:ln>
                <a:noFill/>
              </a:ln>
              <a:solidFill>
                <a:schemeClr val="tx1"/>
              </a:solidFill>
              <a:effectLst/>
              <a:uLnTx/>
              <a:uFillTx/>
              <a:latin typeface="+mn-lt"/>
              <a:ea typeface="+mn-ea"/>
              <a:cs typeface="+mn-cs"/>
            </a:endParaRPr>
          </a:p>
          <a:p>
            <a:pPr marR="0" lvl="0" algn="l" defTabSz="914400" rtl="0" eaLnBrk="1" fontAlgn="base" latinLnBrk="0" hangingPunct="1">
              <a:lnSpc>
                <a:spcPct val="80000"/>
              </a:lnSpc>
              <a:spcBef>
                <a:spcPct val="20000"/>
              </a:spcBef>
              <a:spcAft>
                <a:spcPct val="0"/>
              </a:spcAft>
              <a:buClrTx/>
              <a:buSzTx/>
              <a:buFontTx/>
              <a:buNone/>
              <a:tabLst/>
              <a:defRPr/>
            </a:pPr>
            <a:r>
              <a:rPr lang="en-GB" altLang="en-US" sz="2400" kern="0" baseline="0" dirty="0">
                <a:latin typeface="+mn-lt"/>
              </a:rPr>
              <a:t>Yet, a</a:t>
            </a:r>
            <a:r>
              <a:rPr lang="en-GB" altLang="en-US" sz="2400" kern="0" dirty="0">
                <a:latin typeface="+mn-lt"/>
              </a:rPr>
              <a:t> </a:t>
            </a:r>
            <a:r>
              <a:rPr lang="en-GB" altLang="en-US" sz="2400" i="1" kern="0" dirty="0">
                <a:latin typeface="+mn-lt"/>
              </a:rPr>
              <a:t>W boson </a:t>
            </a:r>
            <a:r>
              <a:rPr lang="en-GB" altLang="en-US" sz="2400" kern="0" dirty="0">
                <a:latin typeface="+mn-lt"/>
              </a:rPr>
              <a:t>can still decay, even if a neutrino or antineutrino are not present.</a:t>
            </a:r>
          </a:p>
          <a:p>
            <a:pPr marR="0" lvl="0" algn="l" defTabSz="914400" rtl="0" eaLnBrk="1" fontAlgn="base" latinLnBrk="0" hangingPunct="1">
              <a:lnSpc>
                <a:spcPct val="80000"/>
              </a:lnSpc>
              <a:spcBef>
                <a:spcPct val="20000"/>
              </a:spcBef>
              <a:spcAft>
                <a:spcPct val="0"/>
              </a:spcAft>
              <a:buClrTx/>
              <a:buSzTx/>
              <a:buFontTx/>
              <a:buNone/>
              <a:tabLst/>
              <a:defRPr/>
            </a:pPr>
            <a:r>
              <a:rPr kumimoji="0" lang="en-GB" altLang="en-US" sz="2400" b="0" i="0" u="none" strike="noStrike" kern="0" cap="none" spc="0" normalizeH="0" baseline="0" noProof="0" dirty="0">
                <a:ln>
                  <a:noFill/>
                </a:ln>
                <a:solidFill>
                  <a:schemeClr val="tx1"/>
                </a:solidFill>
                <a:effectLst/>
                <a:uLnTx/>
                <a:uFillTx/>
                <a:latin typeface="+mn-lt"/>
                <a:ea typeface="+mn-ea"/>
                <a:cs typeface="+mn-cs"/>
              </a:rPr>
              <a:t>What might</a:t>
            </a:r>
            <a:r>
              <a:rPr kumimoji="0" lang="en-GB" altLang="en-US" sz="2400" b="0" i="0" u="none" strike="noStrike" kern="0" cap="none" spc="0" normalizeH="0" noProof="0" dirty="0">
                <a:ln>
                  <a:noFill/>
                </a:ln>
                <a:solidFill>
                  <a:schemeClr val="tx1"/>
                </a:solidFill>
                <a:effectLst/>
                <a:uLnTx/>
                <a:uFillTx/>
                <a:latin typeface="+mn-lt"/>
                <a:ea typeface="+mn-ea"/>
                <a:cs typeface="+mn-cs"/>
              </a:rPr>
              <a:t> happen?</a:t>
            </a:r>
            <a:endParaRPr kumimoji="0" lang="en-GB"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GB"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GB" altLang="en-US" sz="2400" b="0" i="0" u="none" strike="noStrike" kern="0" cap="none" spc="0" normalizeH="0" baseline="0" noProof="0" dirty="0">
                <a:ln>
                  <a:noFill/>
                </a:ln>
                <a:solidFill>
                  <a:schemeClr val="tx1"/>
                </a:solidFill>
                <a:effectLst/>
                <a:uLnTx/>
                <a:uFillTx/>
                <a:latin typeface="+mn-lt"/>
                <a:ea typeface="+mn-ea"/>
                <a:cs typeface="+mn-cs"/>
              </a:rPr>
              <a:t> </a:t>
            </a:r>
          </a:p>
        </p:txBody>
      </p:sp>
      <p:sp>
        <p:nvSpPr>
          <p:cNvPr id="7" name="Rectangle 3"/>
          <p:cNvSpPr txBox="1">
            <a:spLocks noChangeArrowheads="1"/>
          </p:cNvSpPr>
          <p:nvPr/>
        </p:nvSpPr>
        <p:spPr bwMode="auto">
          <a:xfrm>
            <a:off x="457200" y="4648200"/>
            <a:ext cx="8686800" cy="167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Tx/>
              <a:buSzTx/>
              <a:buFont typeface="Arial" pitchFamily="34" charset="0"/>
              <a:buChar char="•"/>
              <a:tabLst/>
              <a:defRPr/>
            </a:pPr>
            <a:r>
              <a:rPr kumimoji="0" lang="en-GB" altLang="en-US" sz="2400" b="0" i="0" u="none" strike="noStrike" kern="0" cap="none" spc="0" normalizeH="0" baseline="0" noProof="0" dirty="0">
                <a:ln>
                  <a:noFill/>
                </a:ln>
                <a:solidFill>
                  <a:schemeClr val="tx1"/>
                </a:solidFill>
                <a:effectLst/>
                <a:uLnTx/>
                <a:uFillTx/>
                <a:latin typeface="+mn-lt"/>
                <a:ea typeface="+mn-ea"/>
                <a:cs typeface="+mn-cs"/>
              </a:rPr>
              <a:t>W</a:t>
            </a:r>
            <a:r>
              <a:rPr kumimoji="0" lang="en-GB" altLang="en-US" sz="2800" b="0" i="0" u="none" strike="noStrike" kern="0" cap="none" spc="0" normalizeH="0" baseline="30000" noProof="0" dirty="0">
                <a:ln>
                  <a:noFill/>
                </a:ln>
                <a:solidFill>
                  <a:schemeClr val="tx1"/>
                </a:solidFill>
                <a:effectLst/>
                <a:uLnTx/>
                <a:uFillTx/>
                <a:latin typeface="+mn-lt"/>
                <a:ea typeface="+mn-ea"/>
                <a:cs typeface="+mn-cs"/>
              </a:rPr>
              <a:t>-</a:t>
            </a:r>
            <a:r>
              <a:rPr kumimoji="0" lang="en-GB" altLang="en-US" sz="2400" b="0" i="0" u="none" strike="noStrike" kern="0" cap="none" spc="0" normalizeH="0" baseline="0" noProof="0" dirty="0">
                <a:ln>
                  <a:noFill/>
                </a:ln>
                <a:solidFill>
                  <a:schemeClr val="tx1"/>
                </a:solidFill>
                <a:effectLst/>
                <a:uLnTx/>
                <a:uFillTx/>
                <a:latin typeface="+mn-lt"/>
                <a:ea typeface="+mn-ea"/>
                <a:cs typeface="+mn-cs"/>
              </a:rPr>
              <a:t> boson decays to </a:t>
            </a:r>
            <a:r>
              <a:rPr kumimoji="0" lang="el-GR" altLang="en-US" sz="2400" b="0" i="0" u="none" strike="noStrike" kern="0" cap="none" spc="0" normalizeH="0" baseline="0" noProof="0" dirty="0">
                <a:ln>
                  <a:noFill/>
                </a:ln>
                <a:solidFill>
                  <a:schemeClr val="tx1"/>
                </a:solidFill>
                <a:effectLst/>
                <a:uLnTx/>
                <a:uFillTx/>
                <a:latin typeface="+mn-lt"/>
                <a:ea typeface="+mn-ea"/>
                <a:cs typeface="+mn-cs"/>
              </a:rPr>
              <a:t>β</a:t>
            </a:r>
            <a:r>
              <a:rPr kumimoji="0" lang="en-GB" altLang="en-US" sz="2800" b="0" i="0" u="none" strike="noStrike" kern="0" cap="none" spc="0" normalizeH="0" baseline="30000" noProof="0" dirty="0">
                <a:ln>
                  <a:noFill/>
                </a:ln>
                <a:solidFill>
                  <a:schemeClr val="tx1"/>
                </a:solidFill>
                <a:effectLst/>
                <a:uLnTx/>
                <a:uFillTx/>
                <a:latin typeface="+mn-lt"/>
                <a:ea typeface="+mn-ea"/>
                <a:cs typeface="+mn-cs"/>
              </a:rPr>
              <a:t>-</a:t>
            </a:r>
            <a:r>
              <a:rPr kumimoji="0" lang="en-GB" altLang="en-US" sz="2400" b="0" i="0" u="none" strike="noStrike" kern="0" cap="none" spc="0" normalizeH="0" baseline="0" noProof="0" dirty="0">
                <a:ln>
                  <a:noFill/>
                </a:ln>
                <a:solidFill>
                  <a:schemeClr val="tx1"/>
                </a:solidFill>
                <a:effectLst/>
                <a:uLnTx/>
                <a:uFillTx/>
                <a:latin typeface="+mn-lt"/>
                <a:ea typeface="+mn-ea"/>
                <a:cs typeface="+mn-cs"/>
              </a:rPr>
              <a:t> particle and an antineutrino</a:t>
            </a:r>
          </a:p>
          <a:p>
            <a:pPr marL="342900" marR="0" lvl="0" indent="-342900" algn="l" defTabSz="914400" rtl="0" eaLnBrk="1" fontAlgn="base" latinLnBrk="0" hangingPunct="1">
              <a:lnSpc>
                <a:spcPct val="80000"/>
              </a:lnSpc>
              <a:spcBef>
                <a:spcPct val="20000"/>
              </a:spcBef>
              <a:spcAft>
                <a:spcPct val="0"/>
              </a:spcAft>
              <a:buClrTx/>
              <a:buSzTx/>
              <a:tabLst/>
              <a:defRPr/>
            </a:pPr>
            <a:endParaRPr kumimoji="0" lang="en-GB"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Arial" pitchFamily="34" charset="0"/>
              <a:buChar char="•"/>
              <a:tabLst/>
              <a:defRPr/>
            </a:pPr>
            <a:r>
              <a:rPr lang="en-GB" altLang="en-US" sz="2400" kern="0" dirty="0">
                <a:latin typeface="+mn-lt"/>
              </a:rPr>
              <a:t>W</a:t>
            </a:r>
            <a:r>
              <a:rPr lang="en-GB" altLang="en-US" sz="2800" kern="0" baseline="30000" dirty="0">
                <a:latin typeface="+mn-lt"/>
              </a:rPr>
              <a:t>+</a:t>
            </a:r>
            <a:r>
              <a:rPr lang="en-GB" altLang="en-US" sz="2400" kern="0" dirty="0">
                <a:latin typeface="+mn-lt"/>
              </a:rPr>
              <a:t> boson decays to </a:t>
            </a:r>
            <a:r>
              <a:rPr lang="el-GR" altLang="en-US" sz="2400" kern="0" dirty="0">
                <a:latin typeface="+mn-lt"/>
              </a:rPr>
              <a:t>β</a:t>
            </a:r>
            <a:r>
              <a:rPr lang="en-GB" altLang="en-US" sz="2800" kern="0" baseline="30000" dirty="0">
                <a:latin typeface="+mn-lt"/>
              </a:rPr>
              <a:t>+</a:t>
            </a:r>
            <a:r>
              <a:rPr lang="en-GB" altLang="en-US" sz="2400" kern="0" dirty="0">
                <a:latin typeface="+mn-lt"/>
              </a:rPr>
              <a:t> particle and a neutrino.</a:t>
            </a:r>
            <a:endParaRPr kumimoji="0" lang="en-GB"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GB"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GB" altLang="en-US" sz="2400" b="0" i="0" u="none" strike="noStrike" kern="0" cap="none" spc="0" normalizeH="0" baseline="0" noProof="0" dirty="0">
                <a:ln>
                  <a:noFill/>
                </a:ln>
                <a:solidFill>
                  <a:schemeClr val="tx1"/>
                </a:solidFill>
                <a:effectLst/>
                <a:uLnTx/>
                <a:uFillTx/>
                <a:latin typeface="+mn-lt"/>
                <a:ea typeface="+mn-ea"/>
                <a:cs typeface="+mn-cs"/>
              </a:rPr>
              <a:t> </a:t>
            </a:r>
          </a:p>
        </p:txBody>
      </p:sp>
      <p:sp>
        <p:nvSpPr>
          <p:cNvPr id="8" name="Rectangle 3"/>
          <p:cNvSpPr txBox="1">
            <a:spLocks noChangeArrowheads="1"/>
          </p:cNvSpPr>
          <p:nvPr/>
        </p:nvSpPr>
        <p:spPr bwMode="auto">
          <a:xfrm>
            <a:off x="228600" y="6210300"/>
            <a:ext cx="86868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GB" altLang="en-US" sz="2800" b="0" i="0" u="none" strike="noStrike" kern="0" cap="none" spc="0" normalizeH="0" noProof="0" dirty="0">
                <a:ln>
                  <a:noFill/>
                </a:ln>
                <a:solidFill>
                  <a:schemeClr val="tx1"/>
                </a:solidFill>
                <a:effectLst/>
                <a:uLnTx/>
                <a:uFillTx/>
                <a:latin typeface="+mn-lt"/>
                <a:ea typeface="+mn-ea"/>
                <a:cs typeface="+mn-cs"/>
              </a:rPr>
              <a:t>Charge is conserved in both interactions once again!</a:t>
            </a:r>
            <a:endParaRPr kumimoji="0" lang="en-GB"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GB"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GB" altLang="en-US" sz="2400" b="0" i="0" u="none" strike="noStrike" kern="0" cap="none" spc="0" normalizeH="0" baseline="0" noProof="0" dirty="0">
                <a:ln>
                  <a:noFill/>
                </a:ln>
                <a:solidFill>
                  <a:schemeClr val="tx1"/>
                </a:solidFill>
                <a:effectLst/>
                <a:uLnTx/>
                <a:uFillTx/>
                <a:latin typeface="+mn-lt"/>
                <a:ea typeface="+mn-ea"/>
                <a:cs typeface="+mn-cs"/>
              </a:rPr>
              <a:t> </a:t>
            </a:r>
          </a:p>
        </p:txBody>
      </p:sp>
      <p:pic>
        <p:nvPicPr>
          <p:cNvPr id="10" name="Picture 9">
            <a:extLst>
              <a:ext uri="{FF2B5EF4-FFF2-40B4-BE49-F238E27FC236}">
                <a16:creationId xmlns:a16="http://schemas.microsoft.com/office/drawing/2014/main" id="{B2AF6ED5-E7FA-BB8D-13F6-EE0712E8936F}"/>
              </a:ext>
            </a:extLst>
          </p:cNvPr>
          <p:cNvPicPr>
            <a:picLocks noChangeAspect="1"/>
          </p:cNvPicPr>
          <p:nvPr/>
        </p:nvPicPr>
        <p:blipFill>
          <a:blip r:embed="rId2"/>
          <a:stretch>
            <a:fillRect/>
          </a:stretch>
        </p:blipFill>
        <p:spPr>
          <a:xfrm>
            <a:off x="81275" y="1455241"/>
            <a:ext cx="2357125" cy="2357125"/>
          </a:xfrm>
          <a:prstGeom prst="rect">
            <a:avLst/>
          </a:prstGeom>
        </p:spPr>
      </p:pic>
      <p:sp>
        <p:nvSpPr>
          <p:cNvPr id="11" name="Rectangle 10">
            <a:extLst>
              <a:ext uri="{FF2B5EF4-FFF2-40B4-BE49-F238E27FC236}">
                <a16:creationId xmlns:a16="http://schemas.microsoft.com/office/drawing/2014/main" id="{E5223AE5-5CC2-F32F-41AA-6CD69BB49F48}"/>
              </a:ext>
            </a:extLst>
          </p:cNvPr>
          <p:cNvSpPr/>
          <p:nvPr/>
        </p:nvSpPr>
        <p:spPr>
          <a:xfrm>
            <a:off x="238374" y="1577069"/>
            <a:ext cx="412292" cy="646331"/>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2E44413F-0D68-F1F6-2BB7-CEA23D13837E}"/>
              </a:ext>
            </a:extLst>
          </p:cNvPr>
          <p:cNvSpPr/>
          <p:nvPr/>
        </p:nvSpPr>
        <p:spPr>
          <a:xfrm>
            <a:off x="269993" y="2625582"/>
            <a:ext cx="412292" cy="707886"/>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7A11301-CA09-DA02-8E53-3692EC97342C}"/>
              </a:ext>
            </a:extLst>
          </p:cNvPr>
          <p:cNvSpPr/>
          <p:nvPr/>
        </p:nvSpPr>
        <p:spPr>
          <a:xfrm>
            <a:off x="1716347" y="1949995"/>
            <a:ext cx="511679" cy="461665"/>
          </a:xfrm>
          <a:prstGeom prst="rect">
            <a:avLst/>
          </a:prstGeom>
          <a:noFill/>
        </p:spPr>
        <p:txBody>
          <a:bodyPr wrap="square" lIns="91440" tIns="45720" rIns="91440" bIns="45720">
            <a:spAutoFit/>
          </a:bodyPr>
          <a:lstStyle/>
          <a:p>
            <a:pPr algn="ctr"/>
            <a:r>
              <a:rPr lang="el-GR" b="0" cap="none" spc="0" dirty="0">
                <a:ln w="0"/>
                <a:solidFill>
                  <a:schemeClr val="tx1"/>
                </a:solidFill>
                <a:effectLst>
                  <a:outerShdw blurRad="38100" dist="19050" dir="2700000" algn="tl" rotWithShape="0">
                    <a:schemeClr val="dk1">
                      <a:alpha val="40000"/>
                    </a:schemeClr>
                  </a:outerShdw>
                </a:effectLst>
              </a:rPr>
              <a:t>β</a:t>
            </a:r>
            <a:r>
              <a:rPr lang="en-GB" b="0" cap="none" spc="0" baseline="30000" dirty="0">
                <a:ln w="0"/>
                <a:solidFill>
                  <a:schemeClr val="tx1"/>
                </a:solidFill>
                <a:effectLst>
                  <a:outerShdw blurRad="38100" dist="19050" dir="2700000" algn="tl" rotWithShape="0">
                    <a:schemeClr val="dk1">
                      <a:alpha val="40000"/>
                    </a:schemeClr>
                  </a:outerShdw>
                </a:effectLst>
              </a:rPr>
              <a:t>-</a:t>
            </a:r>
            <a:endParaRPr lang="en-US" sz="3600" b="0" cap="none" spc="0" baseline="3000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E96BDE8F-DAD0-F914-614C-F3C9DBC8A2FC}"/>
              </a:ext>
            </a:extLst>
          </p:cNvPr>
          <p:cNvSpPr/>
          <p:nvPr/>
        </p:nvSpPr>
        <p:spPr>
          <a:xfrm>
            <a:off x="1190700" y="2115416"/>
            <a:ext cx="320921"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7D91F65B-967F-E9F4-96F4-0DC383C3997A}"/>
              </a:ext>
            </a:extLst>
          </p:cNvPr>
          <p:cNvSpPr/>
          <p:nvPr/>
        </p:nvSpPr>
        <p:spPr>
          <a:xfrm>
            <a:off x="124216" y="3637890"/>
            <a:ext cx="2121673" cy="584775"/>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neutron-neutrino interaction</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16" name="Picture 15">
            <a:extLst>
              <a:ext uri="{FF2B5EF4-FFF2-40B4-BE49-F238E27FC236}">
                <a16:creationId xmlns:a16="http://schemas.microsoft.com/office/drawing/2014/main" id="{2390743D-97D5-CE34-8996-BF9877692BC6}"/>
              </a:ext>
            </a:extLst>
          </p:cNvPr>
          <p:cNvPicPr>
            <a:picLocks noChangeAspect="1"/>
          </p:cNvPicPr>
          <p:nvPr/>
        </p:nvPicPr>
        <p:blipFill>
          <a:blip r:embed="rId3"/>
          <a:stretch>
            <a:fillRect/>
          </a:stretch>
        </p:blipFill>
        <p:spPr>
          <a:xfrm>
            <a:off x="7033275" y="1637105"/>
            <a:ext cx="1942563" cy="2017277"/>
          </a:xfrm>
          <a:prstGeom prst="rect">
            <a:avLst/>
          </a:prstGeom>
        </p:spPr>
      </p:pic>
      <p:sp>
        <p:nvSpPr>
          <p:cNvPr id="17" name="Rectangle 16">
            <a:extLst>
              <a:ext uri="{FF2B5EF4-FFF2-40B4-BE49-F238E27FC236}">
                <a16:creationId xmlns:a16="http://schemas.microsoft.com/office/drawing/2014/main" id="{CB0F3BC1-C8D2-8E74-4069-179E91F2109A}"/>
              </a:ext>
            </a:extLst>
          </p:cNvPr>
          <p:cNvSpPr/>
          <p:nvPr/>
        </p:nvSpPr>
        <p:spPr>
          <a:xfrm>
            <a:off x="8546649" y="1916358"/>
            <a:ext cx="407483" cy="461665"/>
          </a:xfrm>
          <a:prstGeom prst="rect">
            <a:avLst/>
          </a:prstGeom>
          <a:noFill/>
        </p:spPr>
        <p:txBody>
          <a:bodyPr wrap="none" lIns="91440" tIns="45720" rIns="91440" bIns="45720">
            <a:spAutoFit/>
          </a:bodyPr>
          <a:lstStyle/>
          <a:p>
            <a:pPr algn="ctr"/>
            <a:r>
              <a:rPr lang="el-GR" b="0" cap="none" spc="0" dirty="0">
                <a:ln w="0"/>
                <a:solidFill>
                  <a:schemeClr val="tx1"/>
                </a:solidFill>
                <a:effectLst>
                  <a:outerShdw blurRad="38100" dist="19050" dir="2700000" algn="tl" rotWithShape="0">
                    <a:schemeClr val="dk1">
                      <a:alpha val="40000"/>
                    </a:schemeClr>
                  </a:outerShdw>
                </a:effectLst>
              </a:rPr>
              <a:t>β</a:t>
            </a:r>
            <a:r>
              <a:rPr lang="en-GB" b="0" cap="none" spc="0" baseline="30000" dirty="0">
                <a:ln w="0"/>
                <a:solidFill>
                  <a:schemeClr val="tx1"/>
                </a:solidFill>
                <a:effectLst>
                  <a:outerShdw blurRad="38100" dist="19050" dir="2700000" algn="tl" rotWithShape="0">
                    <a:schemeClr val="dk1">
                      <a:alpha val="40000"/>
                    </a:schemeClr>
                  </a:outerShdw>
                </a:effectLst>
              </a:rPr>
              <a:t>+</a:t>
            </a:r>
            <a:endParaRPr lang="en-US" sz="3600" b="0" cap="none" spc="0" baseline="30000"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FE90A5BA-317D-E04C-E5E3-57013A4C03D8}"/>
              </a:ext>
            </a:extLst>
          </p:cNvPr>
          <p:cNvSpPr/>
          <p:nvPr/>
        </p:nvSpPr>
        <p:spPr>
          <a:xfrm>
            <a:off x="6727211" y="3654884"/>
            <a:ext cx="2423903" cy="584775"/>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proton-antineutrino interaction</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C1EB13EA-7160-5441-4743-CC2A3B62AF5C}"/>
              </a:ext>
            </a:extLst>
          </p:cNvPr>
          <p:cNvSpPr/>
          <p:nvPr/>
        </p:nvSpPr>
        <p:spPr>
          <a:xfrm>
            <a:off x="0" y="850501"/>
            <a:ext cx="9126607" cy="5359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471E4B84-CC79-F73C-E2E8-A7597F1EC3FD}"/>
              </a:ext>
            </a:extLst>
          </p:cNvPr>
          <p:cNvPicPr>
            <a:picLocks noChangeAspect="1"/>
          </p:cNvPicPr>
          <p:nvPr/>
        </p:nvPicPr>
        <p:blipFill>
          <a:blip r:embed="rId4"/>
          <a:stretch>
            <a:fillRect/>
          </a:stretch>
        </p:blipFill>
        <p:spPr>
          <a:xfrm>
            <a:off x="182087" y="1011124"/>
            <a:ext cx="8793416" cy="3936801"/>
          </a:xfrm>
          <a:prstGeom prst="rect">
            <a:avLst/>
          </a:prstGeom>
        </p:spPr>
      </p:pic>
      <p:pic>
        <p:nvPicPr>
          <p:cNvPr id="22" name="Picture 21">
            <a:extLst>
              <a:ext uri="{FF2B5EF4-FFF2-40B4-BE49-F238E27FC236}">
                <a16:creationId xmlns:a16="http://schemas.microsoft.com/office/drawing/2014/main" id="{197A2234-C18A-2692-2856-7A6B9133ADDE}"/>
              </a:ext>
            </a:extLst>
          </p:cNvPr>
          <p:cNvPicPr>
            <a:picLocks noChangeAspect="1"/>
          </p:cNvPicPr>
          <p:nvPr/>
        </p:nvPicPr>
        <p:blipFill>
          <a:blip r:embed="rId5"/>
          <a:stretch>
            <a:fillRect/>
          </a:stretch>
        </p:blipFill>
        <p:spPr>
          <a:xfrm>
            <a:off x="416446" y="5066359"/>
            <a:ext cx="3178837" cy="854883"/>
          </a:xfrm>
          <a:prstGeom prst="rect">
            <a:avLst/>
          </a:prstGeom>
        </p:spPr>
      </p:pic>
      <p:pic>
        <p:nvPicPr>
          <p:cNvPr id="23" name="Picture 22">
            <a:extLst>
              <a:ext uri="{FF2B5EF4-FFF2-40B4-BE49-F238E27FC236}">
                <a16:creationId xmlns:a16="http://schemas.microsoft.com/office/drawing/2014/main" id="{8894A5D8-05EB-D3E7-480C-F3492A01FDC3}"/>
              </a:ext>
            </a:extLst>
          </p:cNvPr>
          <p:cNvPicPr>
            <a:picLocks noChangeAspect="1"/>
          </p:cNvPicPr>
          <p:nvPr/>
        </p:nvPicPr>
        <p:blipFill>
          <a:blip r:embed="rId6"/>
          <a:stretch>
            <a:fillRect/>
          </a:stretch>
        </p:blipFill>
        <p:spPr>
          <a:xfrm>
            <a:off x="5329365" y="5066359"/>
            <a:ext cx="3203104" cy="8728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checkerboard(across)">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checkerboard(across)">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checkerboard(across)">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checkerboard(across)">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heckerboard(across)">
                                      <p:cBhvr>
                                        <p:cTn id="32" dur="500"/>
                                        <p:tgtEl>
                                          <p:spTgt spid="19"/>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Effect transition="in" filter="fade">
                                      <p:cBhvr>
                                        <p:cTn id="4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0"/>
            <a:ext cx="8229600" cy="792163"/>
          </a:xfrm>
        </p:spPr>
        <p:txBody>
          <a:bodyPr/>
          <a:lstStyle/>
          <a:p>
            <a:pPr eaLnBrk="1" hangingPunct="1"/>
            <a:r>
              <a:rPr lang="en-GB" altLang="en-US" u="sng" dirty="0"/>
              <a:t>Electron capture</a:t>
            </a:r>
          </a:p>
        </p:txBody>
      </p:sp>
      <p:sp>
        <p:nvSpPr>
          <p:cNvPr id="7171" name="Rectangle 3"/>
          <p:cNvSpPr>
            <a:spLocks noGrp="1" noChangeArrowheads="1"/>
          </p:cNvSpPr>
          <p:nvPr>
            <p:ph type="body" idx="1"/>
          </p:nvPr>
        </p:nvSpPr>
        <p:spPr>
          <a:xfrm>
            <a:off x="152400" y="990600"/>
            <a:ext cx="8686800" cy="1524000"/>
          </a:xfrm>
        </p:spPr>
        <p:txBody>
          <a:bodyPr/>
          <a:lstStyle/>
          <a:p>
            <a:pPr eaLnBrk="1" hangingPunct="1">
              <a:lnSpc>
                <a:spcPct val="80000"/>
              </a:lnSpc>
              <a:buNone/>
            </a:pPr>
            <a:r>
              <a:rPr lang="en-GB" altLang="en-US" sz="2800" dirty="0"/>
              <a:t>An electron from an inner energy level can sometimes interact, via the weak interaction, with a proton to create a neutron, in a process called electron capture.</a:t>
            </a:r>
          </a:p>
          <a:p>
            <a:pPr eaLnBrk="1" hangingPunct="1">
              <a:lnSpc>
                <a:spcPct val="80000"/>
              </a:lnSpc>
              <a:buNone/>
            </a:pPr>
            <a:endParaRPr lang="en-GB" altLang="en-US" sz="2800" dirty="0"/>
          </a:p>
          <a:p>
            <a:pPr eaLnBrk="1" hangingPunct="1">
              <a:lnSpc>
                <a:spcPct val="80000"/>
              </a:lnSpc>
              <a:buNone/>
            </a:pPr>
            <a:r>
              <a:rPr lang="en-GB" altLang="en-US" sz="2400" dirty="0"/>
              <a:t> </a:t>
            </a:r>
          </a:p>
        </p:txBody>
      </p:sp>
      <p:sp>
        <p:nvSpPr>
          <p:cNvPr id="5" name="Rectangle 3"/>
          <p:cNvSpPr txBox="1">
            <a:spLocks noChangeArrowheads="1"/>
          </p:cNvSpPr>
          <p:nvPr/>
        </p:nvSpPr>
        <p:spPr bwMode="auto">
          <a:xfrm>
            <a:off x="152400" y="2713037"/>
            <a:ext cx="6324600" cy="2895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GB" altLang="en-US" sz="2800" b="0" i="0" u="none" strike="noStrike" kern="0" cap="none" spc="0" normalizeH="0" baseline="0" noProof="0" dirty="0">
                <a:ln>
                  <a:noFill/>
                </a:ln>
                <a:solidFill>
                  <a:schemeClr val="tx1"/>
                </a:solidFill>
                <a:effectLst/>
                <a:uLnTx/>
                <a:uFillTx/>
                <a:latin typeface="+mn-lt"/>
                <a:ea typeface="+mn-ea"/>
                <a:cs typeface="+mn-cs"/>
              </a:rPr>
              <a:t>In this process, the W</a:t>
            </a:r>
            <a:r>
              <a:rPr kumimoji="0" lang="en-GB" altLang="en-US" sz="3200" b="0" i="0" u="none" strike="noStrike" kern="0" cap="none" spc="0" normalizeH="0" baseline="30000" noProof="0" dirty="0">
                <a:ln>
                  <a:noFill/>
                </a:ln>
                <a:solidFill>
                  <a:schemeClr val="tx1"/>
                </a:solidFill>
                <a:effectLst/>
                <a:uLnTx/>
                <a:uFillTx/>
                <a:latin typeface="+mn-lt"/>
                <a:ea typeface="+mn-ea"/>
                <a:cs typeface="+mn-cs"/>
              </a:rPr>
              <a:t>+</a:t>
            </a:r>
            <a:r>
              <a:rPr kumimoji="0" lang="en-GB" altLang="en-US" sz="2800" b="0" i="0" u="none" strike="noStrike" kern="0" cap="none" spc="0" normalizeH="0" baseline="0" noProof="0" dirty="0">
                <a:ln>
                  <a:noFill/>
                </a:ln>
                <a:solidFill>
                  <a:schemeClr val="tx1"/>
                </a:solidFill>
                <a:effectLst/>
                <a:uLnTx/>
                <a:uFillTx/>
                <a:latin typeface="+mn-lt"/>
                <a:ea typeface="+mn-ea"/>
                <a:cs typeface="+mn-cs"/>
              </a:rPr>
              <a:t> boson changes </a:t>
            </a:r>
            <a:r>
              <a:rPr lang="en-GB" altLang="en-US" sz="2800" kern="0" dirty="0">
                <a:latin typeface="+mn-lt"/>
              </a:rPr>
              <a:t>the electron into a neutrino.</a:t>
            </a: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GB"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lang="en-GB" altLang="en-US" sz="2800" kern="0" dirty="0">
                <a:latin typeface="+mn-lt"/>
              </a:rPr>
              <a:t>This can also happen with a collision of a proton and an electron at very high speeds.</a:t>
            </a:r>
            <a:endParaRPr kumimoji="0" lang="en-GB"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GB"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GB" altLang="en-US" sz="2400" b="0" i="0" u="none" strike="noStrike" kern="0" cap="none" spc="0" normalizeH="0" baseline="0" noProof="0" dirty="0">
                <a:ln>
                  <a:noFill/>
                </a:ln>
                <a:solidFill>
                  <a:schemeClr val="tx1"/>
                </a:solidFill>
                <a:effectLst/>
                <a:uLnTx/>
                <a:uFillTx/>
                <a:latin typeface="+mn-lt"/>
                <a:ea typeface="+mn-ea"/>
                <a:cs typeface="+mn-cs"/>
              </a:rPr>
              <a:t> </a:t>
            </a:r>
          </a:p>
        </p:txBody>
      </p:sp>
      <p:pic>
        <p:nvPicPr>
          <p:cNvPr id="2" name="Picture 1"/>
          <p:cNvPicPr>
            <a:picLocks noChangeAspect="1"/>
          </p:cNvPicPr>
          <p:nvPr/>
        </p:nvPicPr>
        <p:blipFill>
          <a:blip r:embed="rId3"/>
          <a:stretch>
            <a:fillRect/>
          </a:stretch>
        </p:blipFill>
        <p:spPr>
          <a:xfrm>
            <a:off x="1835035" y="5172562"/>
            <a:ext cx="3993121" cy="1074666"/>
          </a:xfrm>
          <a:prstGeom prst="rect">
            <a:avLst/>
          </a:prstGeom>
        </p:spPr>
      </p:pic>
      <p:pic>
        <p:nvPicPr>
          <p:cNvPr id="4" name="Picture 3">
            <a:extLst>
              <a:ext uri="{FF2B5EF4-FFF2-40B4-BE49-F238E27FC236}">
                <a16:creationId xmlns:a16="http://schemas.microsoft.com/office/drawing/2014/main" id="{3BC34321-C6A1-BA65-9D69-E7F23A124ABF}"/>
              </a:ext>
            </a:extLst>
          </p:cNvPr>
          <p:cNvPicPr>
            <a:picLocks noChangeAspect="1"/>
          </p:cNvPicPr>
          <p:nvPr/>
        </p:nvPicPr>
        <p:blipFill>
          <a:blip r:embed="rId4"/>
          <a:stretch>
            <a:fillRect/>
          </a:stretch>
        </p:blipFill>
        <p:spPr>
          <a:xfrm>
            <a:off x="6397388" y="3346003"/>
            <a:ext cx="2743200" cy="2743200"/>
          </a:xfrm>
          <a:prstGeom prst="rect">
            <a:avLst/>
          </a:prstGeom>
        </p:spPr>
      </p:pic>
      <p:sp>
        <p:nvSpPr>
          <p:cNvPr id="6" name="Rectangle 5">
            <a:extLst>
              <a:ext uri="{FF2B5EF4-FFF2-40B4-BE49-F238E27FC236}">
                <a16:creationId xmlns:a16="http://schemas.microsoft.com/office/drawing/2014/main" id="{278AF5D6-4C2C-52A7-5DAA-57A4D6AA6836}"/>
              </a:ext>
            </a:extLst>
          </p:cNvPr>
          <p:cNvSpPr/>
          <p:nvPr/>
        </p:nvSpPr>
        <p:spPr>
          <a:xfrm>
            <a:off x="8305800" y="5099234"/>
            <a:ext cx="425116"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e</a:t>
            </a:r>
            <a:r>
              <a:rPr lang="en-US" sz="2400" b="0" cap="none" spc="0" baseline="30000" dirty="0">
                <a:ln w="0"/>
                <a:solidFill>
                  <a:schemeClr val="tx1"/>
                </a:solidFill>
                <a:effectLst>
                  <a:outerShdw blurRad="38100" dist="19050" dir="2700000" algn="tl" rotWithShape="0">
                    <a:schemeClr val="dk1">
                      <a:alpha val="40000"/>
                    </a:schemeClr>
                  </a:outerShdw>
                </a:effectLst>
              </a:rPr>
              <a:t>-</a:t>
            </a:r>
            <a:endParaRPr lang="en-US" sz="4400" b="0" cap="none" spc="0" baseline="3000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9C03DDBD-25A5-7096-6A94-A53F72E221F0}"/>
              </a:ext>
            </a:extLst>
          </p:cNvPr>
          <p:cNvPicPr>
            <a:picLocks noChangeAspect="1"/>
          </p:cNvPicPr>
          <p:nvPr/>
        </p:nvPicPr>
        <p:blipFill>
          <a:blip r:embed="rId5"/>
          <a:stretch>
            <a:fillRect/>
          </a:stretch>
        </p:blipFill>
        <p:spPr>
          <a:xfrm>
            <a:off x="8496603" y="4105661"/>
            <a:ext cx="244549" cy="233916"/>
          </a:xfrm>
          <a:prstGeom prst="rect">
            <a:avLst/>
          </a:prstGeom>
        </p:spPr>
      </p:pic>
      <p:sp>
        <p:nvSpPr>
          <p:cNvPr id="9" name="Rectangle 8">
            <a:extLst>
              <a:ext uri="{FF2B5EF4-FFF2-40B4-BE49-F238E27FC236}">
                <a16:creationId xmlns:a16="http://schemas.microsoft.com/office/drawing/2014/main" id="{ACFC5417-40C5-5CA2-8E93-7FB8D3431488}"/>
              </a:ext>
            </a:extLst>
          </p:cNvPr>
          <p:cNvSpPr/>
          <p:nvPr/>
        </p:nvSpPr>
        <p:spPr>
          <a:xfrm>
            <a:off x="6114417" y="5600897"/>
            <a:ext cx="3094785" cy="646331"/>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rPr>
              <a:t>electron capture</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checkerboard(across)">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5" presetClass="entr" presetSubtype="10" fill="hold" nodeType="after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checkerboard(across)">
                                      <p:cBhvr>
                                        <p:cTn id="25" dur="500"/>
                                        <p:tgtEl>
                                          <p:spTgt spid="5">
                                            <p:txEl>
                                              <p:pRg st="0" end="0"/>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checkerboard(across)">
                                      <p:cBhvr>
                                        <p:cTn id="3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57200" y="304800"/>
            <a:ext cx="8001000" cy="6172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2800" dirty="0" smtClean="0"/>
              <a:t>Do Now:</a:t>
            </a:r>
          </a:p>
          <a:p>
            <a:endParaRPr lang="en-GB" sz="2800" dirty="0"/>
          </a:p>
          <a:p>
            <a:r>
              <a:rPr lang="en-GB" sz="2800" dirty="0" smtClean="0"/>
              <a:t>List as many forces as you can think of. Categorise the forces in any way you choose</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p:txBody>
      </p:sp>
    </p:spTree>
    <p:extLst>
      <p:ext uri="{BB962C8B-B14F-4D97-AF65-F5344CB8AC3E}">
        <p14:creationId xmlns:p14="http://schemas.microsoft.com/office/powerpoint/2010/main" val="200902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229600" cy="563562"/>
          </a:xfrm>
        </p:spPr>
        <p:txBody>
          <a:bodyPr/>
          <a:lstStyle/>
          <a:p>
            <a:pPr eaLnBrk="1" hangingPunct="1"/>
            <a:r>
              <a:rPr lang="en-GB" altLang="en-US" sz="3200" u="sng"/>
              <a:t>Linking exchange particles to forces</a:t>
            </a:r>
          </a:p>
        </p:txBody>
      </p:sp>
      <mc:AlternateContent xmlns:mc="http://schemas.openxmlformats.org/markup-compatibility/2006" xmlns:a14="http://schemas.microsoft.com/office/drawing/2010/main">
        <mc:Choice Requires="a14">
          <p:graphicFrame>
            <p:nvGraphicFramePr>
              <p:cNvPr id="9276" name="Group 60"/>
              <p:cNvGraphicFramePr>
                <a:graphicFrameLocks noGrp="1"/>
              </p:cNvGraphicFramePr>
              <p:nvPr>
                <p:ph idx="1"/>
                <p:extLst>
                  <p:ext uri="{D42A27DB-BD31-4B8C-83A1-F6EECF244321}">
                    <p14:modId xmlns:p14="http://schemas.microsoft.com/office/powerpoint/2010/main" val="2854341237"/>
                  </p:ext>
                </p:extLst>
              </p:nvPr>
            </p:nvGraphicFramePr>
            <p:xfrm>
              <a:off x="381000" y="990600"/>
              <a:ext cx="8534399" cy="4895849"/>
            </p:xfrm>
            <a:graphic>
              <a:graphicData uri="http://schemas.openxmlformats.org/drawingml/2006/table">
                <a:tbl>
                  <a:tblPr/>
                  <a:tblGrid>
                    <a:gridCol w="1896533">
                      <a:extLst>
                        <a:ext uri="{9D8B030D-6E8A-4147-A177-3AD203B41FA5}">
                          <a16:colId xmlns:a16="http://schemas.microsoft.com/office/drawing/2014/main" val="20000"/>
                        </a:ext>
                      </a:extLst>
                    </a:gridCol>
                    <a:gridCol w="2212622">
                      <a:extLst>
                        <a:ext uri="{9D8B030D-6E8A-4147-A177-3AD203B41FA5}">
                          <a16:colId xmlns:a16="http://schemas.microsoft.com/office/drawing/2014/main" val="20001"/>
                        </a:ext>
                      </a:extLst>
                    </a:gridCol>
                    <a:gridCol w="2212622">
                      <a:extLst>
                        <a:ext uri="{9D8B030D-6E8A-4147-A177-3AD203B41FA5}">
                          <a16:colId xmlns:a16="http://schemas.microsoft.com/office/drawing/2014/main" val="20002"/>
                        </a:ext>
                      </a:extLst>
                    </a:gridCol>
                    <a:gridCol w="2212622">
                      <a:extLst>
                        <a:ext uri="{9D8B030D-6E8A-4147-A177-3AD203B41FA5}">
                          <a16:colId xmlns:a16="http://schemas.microsoft.com/office/drawing/2014/main" val="20003"/>
                        </a:ext>
                      </a:extLst>
                    </a:gridCol>
                  </a:tblGrid>
                  <a:tr h="945027">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1" i="0" u="none" strike="noStrike" cap="none" normalizeH="0" baseline="0" dirty="0">
                              <a:ln>
                                <a:noFill/>
                              </a:ln>
                              <a:solidFill>
                                <a:schemeClr val="tx1"/>
                              </a:solidFill>
                              <a:effectLst/>
                              <a:latin typeface="Arial" charset="0"/>
                            </a:rPr>
                            <a:t>Force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1" i="0" u="none" strike="noStrike" cap="none" normalizeH="0" baseline="0">
                              <a:ln>
                                <a:noFill/>
                              </a:ln>
                              <a:solidFill>
                                <a:schemeClr val="tx1"/>
                              </a:solidFill>
                              <a:effectLst/>
                              <a:latin typeface="Arial" charset="0"/>
                            </a:rPr>
                            <a:t>Exchange particle</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1" i="0" u="none" strike="noStrike" cap="none" normalizeH="0" baseline="0">
                              <a:ln>
                                <a:noFill/>
                              </a:ln>
                              <a:solidFill>
                                <a:schemeClr val="tx1"/>
                              </a:solidFill>
                              <a:effectLst/>
                              <a:latin typeface="Arial" charset="0"/>
                            </a:rPr>
                            <a:t>Symbol(s)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1" i="0" u="none" strike="noStrike" cap="none" normalizeH="0" baseline="0">
                              <a:ln>
                                <a:noFill/>
                              </a:ln>
                              <a:solidFill>
                                <a:schemeClr val="tx1"/>
                              </a:solidFill>
                              <a:effectLst/>
                              <a:latin typeface="Arial" charset="0"/>
                            </a:rPr>
                            <a:t>Range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5027">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Electro-magnetic</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Virtual photon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l-GR" altLang="en-US" sz="2800" b="0" i="1" u="none" strike="noStrike" cap="none" normalizeH="0" baseline="0" dirty="0">
                            <a:ln>
                              <a:noFill/>
                            </a:ln>
                            <a:solidFill>
                              <a:schemeClr val="tx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Infinite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0384">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Gravity</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Graviton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1" u="none" strike="noStrike" cap="none" normalizeH="0" baseline="0">
                              <a:ln>
                                <a:noFill/>
                              </a:ln>
                              <a:solidFill>
                                <a:schemeClr val="tx1"/>
                              </a:solidFill>
                              <a:effectLst/>
                              <a:latin typeface="Arial" charset="0"/>
                            </a:rPr>
                            <a:t>Theoretical</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altLang="en-US" sz="2800" b="0" i="1" u="none" strike="noStrike" cap="none" normalizeH="0" baseline="0">
                            <a:ln>
                              <a:noFill/>
                            </a:ln>
                            <a:solidFill>
                              <a:schemeClr val="tx1"/>
                            </a:solidFill>
                            <a:effectLst/>
                            <a:latin typeface="Arial"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Infinite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0384">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Weak</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W bosons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W</a:t>
                          </a:r>
                          <a:r>
                            <a:rPr kumimoji="0" lang="en-GB" altLang="en-US" sz="2800" b="0" i="0" u="none" strike="noStrike" cap="none" normalizeH="0" baseline="30000">
                              <a:ln>
                                <a:noFill/>
                              </a:ln>
                              <a:solidFill>
                                <a:schemeClr val="tx1"/>
                              </a:solidFill>
                              <a:effectLst/>
                              <a:latin typeface="Arial" charset="0"/>
                            </a:rPr>
                            <a:t>+</a:t>
                          </a:r>
                          <a:r>
                            <a:rPr kumimoji="0" lang="en-GB" altLang="en-US" sz="2800" b="0" i="0" u="none" strike="noStrike" cap="none" normalizeH="0" baseline="0">
                              <a:ln>
                                <a:noFill/>
                              </a:ln>
                              <a:solidFill>
                                <a:schemeClr val="tx1"/>
                              </a:solidFill>
                              <a:effectLst/>
                              <a:latin typeface="Arial" charset="0"/>
                            </a:rPr>
                            <a:t>, W</a:t>
                          </a:r>
                          <a:r>
                            <a:rPr kumimoji="0" lang="en-GB" altLang="en-US" sz="2800" b="0" i="0" u="none" strike="noStrike" cap="none" normalizeH="0" baseline="30000">
                              <a:ln>
                                <a:noFill/>
                              </a:ln>
                              <a:solidFill>
                                <a:schemeClr val="tx1"/>
                              </a:solidFill>
                              <a:effectLst/>
                              <a:latin typeface="Arial" charset="0"/>
                            </a:rPr>
                            <a:t>- </a:t>
                          </a:r>
                          <a:endParaRPr kumimoji="0" lang="en-GB" altLang="en-US" sz="2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altLang="en-US" sz="2800" b="0" i="0" u="none" strike="noStrike" cap="none" normalizeH="0" baseline="0">
                            <a:ln>
                              <a:noFill/>
                            </a:ln>
                            <a:solidFill>
                              <a:schemeClr val="tx1"/>
                            </a:solidFill>
                            <a:effectLst/>
                            <a:latin typeface="Arial"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dirty="0">
                              <a:ln>
                                <a:noFill/>
                              </a:ln>
                              <a:solidFill>
                                <a:schemeClr val="tx1"/>
                              </a:solidFill>
                              <a:effectLst/>
                              <a:latin typeface="Arial" charset="0"/>
                            </a:rPr>
                            <a:t>Very short (</a:t>
                          </a:r>
                          <a:r>
                            <a:rPr kumimoji="0" lang="en-GB" altLang="en-US" sz="2800" b="0" i="0" u="none" strike="noStrike" cap="none" normalizeH="0" baseline="0" dirty="0">
                              <a:ln>
                                <a:noFill/>
                              </a:ln>
                              <a:solidFill>
                                <a:schemeClr val="tx1"/>
                              </a:solidFill>
                              <a:effectLst/>
                              <a:latin typeface="Arial" charset="0"/>
                              <a:cs typeface="Arial" charset="0"/>
                            </a:rPr>
                            <a:t>≈</a:t>
                          </a:r>
                          <a:r>
                            <a:rPr kumimoji="0" lang="en-GB" altLang="en-US" sz="2800" b="0" i="0" u="none" strike="noStrike" cap="none" normalizeH="0" baseline="0" dirty="0">
                              <a:ln>
                                <a:noFill/>
                              </a:ln>
                              <a:solidFill>
                                <a:schemeClr val="tx1"/>
                              </a:solidFill>
                              <a:effectLst/>
                              <a:latin typeface="Arial" charset="0"/>
                            </a:rPr>
                            <a:t>0.001 </a:t>
                          </a:r>
                          <a:r>
                            <a:rPr kumimoji="0" lang="en-GB" altLang="en-US" sz="2800" b="0" i="0" u="none" strike="noStrike" cap="none" normalizeH="0" baseline="0" dirty="0" err="1">
                              <a:ln>
                                <a:noFill/>
                              </a:ln>
                              <a:solidFill>
                                <a:schemeClr val="tx1"/>
                              </a:solidFill>
                              <a:effectLst/>
                              <a:latin typeface="Arial" charset="0"/>
                            </a:rPr>
                            <a:t>fm</a:t>
                          </a:r>
                          <a:r>
                            <a:rPr kumimoji="0" lang="en-GB" altLang="en-US" sz="2800" b="0" i="0" u="none" strike="noStrike" cap="none" normalizeH="0" baseline="0" dirty="0">
                              <a:ln>
                                <a:noFill/>
                              </a:ln>
                              <a:solidFill>
                                <a:schemeClr val="tx1"/>
                              </a:solidFill>
                              <a:effectLst/>
                              <a:latin typeface="Arial" charset="0"/>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5027">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Strong</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dirty="0">
                              <a:ln>
                                <a:noFill/>
                              </a:ln>
                              <a:solidFill>
                                <a:schemeClr val="tx1"/>
                              </a:solidFill>
                              <a:effectLst/>
                              <a:latin typeface="Arial" charset="0"/>
                            </a:rPr>
                            <a:t>Pion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GB" altLang="en-US" sz="40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rPr>
                                  <m:t>𝜋</m:t>
                                </m:r>
                              </m:oMath>
                            </m:oMathPara>
                          </a14:m>
                          <a:endParaRPr kumimoji="0" lang="en-GB" altLang="en-US" sz="4000" b="0" i="1" u="none" strike="noStrike" cap="none" normalizeH="0" baseline="0" dirty="0">
                            <a:ln>
                              <a:noFill/>
                            </a:ln>
                            <a:solidFill>
                              <a:schemeClr val="tx1"/>
                            </a:solidFill>
                            <a:effectLst/>
                            <a:latin typeface="Arial"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dirty="0">
                              <a:ln>
                                <a:noFill/>
                              </a:ln>
                              <a:solidFill>
                                <a:schemeClr val="tx1"/>
                              </a:solidFill>
                              <a:effectLst/>
                              <a:latin typeface="Arial" charset="0"/>
                            </a:rPr>
                            <a:t>Short</a:t>
                          </a:r>
                          <a:r>
                            <a:rPr kumimoji="0" lang="en-GB" altLang="en-US" sz="2400" b="0" i="0" u="none" strike="noStrike" cap="none" normalizeH="0" baseline="0" dirty="0">
                              <a:ln>
                                <a:noFill/>
                              </a:ln>
                              <a:solidFill>
                                <a:schemeClr val="tx1"/>
                              </a:solidFill>
                              <a:effectLst/>
                              <a:latin typeface="Arial" charset="0"/>
                            </a:rPr>
                            <a:t>     (0.5</a:t>
                          </a:r>
                          <a:r>
                            <a:rPr kumimoji="0" lang="en-GB" altLang="en-US" sz="2400" b="0" i="0" u="none" strike="noStrike" cap="none" normalizeH="0" baseline="0" dirty="0">
                              <a:ln>
                                <a:noFill/>
                              </a:ln>
                              <a:solidFill>
                                <a:schemeClr val="tx1"/>
                              </a:solidFill>
                              <a:effectLst/>
                              <a:latin typeface="Arial" charset="0"/>
                              <a:sym typeface="Wingdings" panose="05000000000000000000" pitchFamily="2" charset="2"/>
                            </a:rPr>
                            <a:t></a:t>
                          </a:r>
                          <a:r>
                            <a:rPr kumimoji="0" lang="en-GB" altLang="en-US" sz="2400" b="0" i="0" u="none" strike="noStrike" cap="none" normalizeH="0" baseline="0" dirty="0">
                              <a:ln>
                                <a:noFill/>
                              </a:ln>
                              <a:solidFill>
                                <a:schemeClr val="tx1"/>
                              </a:solidFill>
                              <a:effectLst/>
                              <a:latin typeface="Arial" charset="0"/>
                            </a:rPr>
                            <a:t>3or4 </a:t>
                          </a:r>
                          <a:r>
                            <a:rPr kumimoji="0" lang="en-GB" altLang="en-US" sz="2400" b="0" i="0" u="none" strike="noStrike" cap="none" normalizeH="0" baseline="0" dirty="0" err="1">
                              <a:ln>
                                <a:noFill/>
                              </a:ln>
                              <a:solidFill>
                                <a:schemeClr val="tx1"/>
                              </a:solidFill>
                              <a:effectLst/>
                              <a:latin typeface="Arial" charset="0"/>
                            </a:rPr>
                            <a:t>fm</a:t>
                          </a:r>
                          <a:r>
                            <a:rPr kumimoji="0" lang="en-GB" altLang="en-US" sz="2400" b="0" i="0" u="none" strike="noStrike" cap="none" normalizeH="0" baseline="0" dirty="0">
                              <a:ln>
                                <a:noFill/>
                              </a:ln>
                              <a:solidFill>
                                <a:schemeClr val="tx1"/>
                              </a:solidFill>
                              <a:effectLst/>
                              <a:latin typeface="Arial" charset="0"/>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Choice>
        <mc:Fallback xmlns="">
          <p:graphicFrame>
            <p:nvGraphicFramePr>
              <p:cNvPr id="9276" name="Group 60"/>
              <p:cNvGraphicFramePr>
                <a:graphicFrameLocks noGrp="1"/>
              </p:cNvGraphicFramePr>
              <p:nvPr>
                <p:ph idx="1"/>
                <p:extLst>
                  <p:ext uri="{D42A27DB-BD31-4B8C-83A1-F6EECF244321}">
                    <p14:modId xmlns:p14="http://schemas.microsoft.com/office/powerpoint/2010/main" val="2854341237"/>
                  </p:ext>
                </p:extLst>
              </p:nvPr>
            </p:nvGraphicFramePr>
            <p:xfrm>
              <a:off x="381000" y="990600"/>
              <a:ext cx="8534399" cy="4895849"/>
            </p:xfrm>
            <a:graphic>
              <a:graphicData uri="http://schemas.openxmlformats.org/drawingml/2006/table">
                <a:tbl>
                  <a:tblPr/>
                  <a:tblGrid>
                    <a:gridCol w="1896533">
                      <a:extLst>
                        <a:ext uri="{9D8B030D-6E8A-4147-A177-3AD203B41FA5}">
                          <a16:colId xmlns:a16="http://schemas.microsoft.com/office/drawing/2014/main" val="20000"/>
                        </a:ext>
                      </a:extLst>
                    </a:gridCol>
                    <a:gridCol w="2212622">
                      <a:extLst>
                        <a:ext uri="{9D8B030D-6E8A-4147-A177-3AD203B41FA5}">
                          <a16:colId xmlns:a16="http://schemas.microsoft.com/office/drawing/2014/main" val="20001"/>
                        </a:ext>
                      </a:extLst>
                    </a:gridCol>
                    <a:gridCol w="2212622">
                      <a:extLst>
                        <a:ext uri="{9D8B030D-6E8A-4147-A177-3AD203B41FA5}">
                          <a16:colId xmlns:a16="http://schemas.microsoft.com/office/drawing/2014/main" val="20002"/>
                        </a:ext>
                      </a:extLst>
                    </a:gridCol>
                    <a:gridCol w="2212622">
                      <a:extLst>
                        <a:ext uri="{9D8B030D-6E8A-4147-A177-3AD203B41FA5}">
                          <a16:colId xmlns:a16="http://schemas.microsoft.com/office/drawing/2014/main" val="20003"/>
                        </a:ext>
                      </a:extLst>
                    </a:gridCol>
                  </a:tblGrid>
                  <a:tr h="945027">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1" i="0" u="none" strike="noStrike" cap="none" normalizeH="0" baseline="0" dirty="0">
                              <a:ln>
                                <a:noFill/>
                              </a:ln>
                              <a:solidFill>
                                <a:schemeClr val="tx1"/>
                              </a:solidFill>
                              <a:effectLst/>
                              <a:latin typeface="Arial" charset="0"/>
                            </a:rPr>
                            <a:t>Force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1" i="0" u="none" strike="noStrike" cap="none" normalizeH="0" baseline="0">
                              <a:ln>
                                <a:noFill/>
                              </a:ln>
                              <a:solidFill>
                                <a:schemeClr val="tx1"/>
                              </a:solidFill>
                              <a:effectLst/>
                              <a:latin typeface="Arial" charset="0"/>
                            </a:rPr>
                            <a:t>Exchange particle</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1" i="0" u="none" strike="noStrike" cap="none" normalizeH="0" baseline="0">
                              <a:ln>
                                <a:noFill/>
                              </a:ln>
                              <a:solidFill>
                                <a:schemeClr val="tx1"/>
                              </a:solidFill>
                              <a:effectLst/>
                              <a:latin typeface="Arial" charset="0"/>
                            </a:rPr>
                            <a:t>Symbol(s)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1" i="0" u="none" strike="noStrike" cap="none" normalizeH="0" baseline="0">
                              <a:ln>
                                <a:noFill/>
                              </a:ln>
                              <a:solidFill>
                                <a:schemeClr val="tx1"/>
                              </a:solidFill>
                              <a:effectLst/>
                              <a:latin typeface="Arial" charset="0"/>
                            </a:rPr>
                            <a:t>Range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5027">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Electro-magnetic</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Virtual photon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l-GR" altLang="en-US" sz="2800" b="0" i="1" u="none" strike="noStrike" cap="none" normalizeH="0" baseline="0" dirty="0">
                            <a:ln>
                              <a:noFill/>
                            </a:ln>
                            <a:solidFill>
                              <a:schemeClr val="tx1"/>
                            </a:solidFill>
                            <a:effectLst/>
                            <a:latin typeface="Arial" charset="0"/>
                            <a:cs typeface="Arial"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Infinite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0384">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Gravity</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Graviton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1" u="none" strike="noStrike" cap="none" normalizeH="0" baseline="0">
                              <a:ln>
                                <a:noFill/>
                              </a:ln>
                              <a:solidFill>
                                <a:schemeClr val="tx1"/>
                              </a:solidFill>
                              <a:effectLst/>
                              <a:latin typeface="Arial" charset="0"/>
                            </a:rPr>
                            <a:t>Theoretical</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altLang="en-US" sz="2800" b="0" i="1" u="none" strike="noStrike" cap="none" normalizeH="0" baseline="0">
                            <a:ln>
                              <a:noFill/>
                            </a:ln>
                            <a:solidFill>
                              <a:schemeClr val="tx1"/>
                            </a:solidFill>
                            <a:effectLst/>
                            <a:latin typeface="Arial"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Infinite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0384">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Weak</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W bosons</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W</a:t>
                          </a:r>
                          <a:r>
                            <a:rPr kumimoji="0" lang="en-GB" altLang="en-US" sz="2800" b="0" i="0" u="none" strike="noStrike" cap="none" normalizeH="0" baseline="30000">
                              <a:ln>
                                <a:noFill/>
                              </a:ln>
                              <a:solidFill>
                                <a:schemeClr val="tx1"/>
                              </a:solidFill>
                              <a:effectLst/>
                              <a:latin typeface="Arial" charset="0"/>
                            </a:rPr>
                            <a:t>+</a:t>
                          </a:r>
                          <a:r>
                            <a:rPr kumimoji="0" lang="en-GB" altLang="en-US" sz="2800" b="0" i="0" u="none" strike="noStrike" cap="none" normalizeH="0" baseline="0">
                              <a:ln>
                                <a:noFill/>
                              </a:ln>
                              <a:solidFill>
                                <a:schemeClr val="tx1"/>
                              </a:solidFill>
                              <a:effectLst/>
                              <a:latin typeface="Arial" charset="0"/>
                            </a:rPr>
                            <a:t>, W</a:t>
                          </a:r>
                          <a:r>
                            <a:rPr kumimoji="0" lang="en-GB" altLang="en-US" sz="2800" b="0" i="0" u="none" strike="noStrike" cap="none" normalizeH="0" baseline="30000">
                              <a:ln>
                                <a:noFill/>
                              </a:ln>
                              <a:solidFill>
                                <a:schemeClr val="tx1"/>
                              </a:solidFill>
                              <a:effectLst/>
                              <a:latin typeface="Arial" charset="0"/>
                            </a:rPr>
                            <a:t>- </a:t>
                          </a:r>
                          <a:endParaRPr kumimoji="0" lang="en-GB" altLang="en-US" sz="2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altLang="en-US" sz="2800" b="0" i="0" u="none" strike="noStrike" cap="none" normalizeH="0" baseline="0">
                            <a:ln>
                              <a:noFill/>
                            </a:ln>
                            <a:solidFill>
                              <a:schemeClr val="tx1"/>
                            </a:solidFill>
                            <a:effectLst/>
                            <a:latin typeface="Arial" charset="0"/>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dirty="0">
                              <a:ln>
                                <a:noFill/>
                              </a:ln>
                              <a:solidFill>
                                <a:schemeClr val="tx1"/>
                              </a:solidFill>
                              <a:effectLst/>
                              <a:latin typeface="Arial" charset="0"/>
                            </a:rPr>
                            <a:t>Very short (</a:t>
                          </a:r>
                          <a:r>
                            <a:rPr kumimoji="0" lang="en-GB" altLang="en-US" sz="2800" b="0" i="0" u="none" strike="noStrike" cap="none" normalizeH="0" baseline="0" dirty="0">
                              <a:ln>
                                <a:noFill/>
                              </a:ln>
                              <a:solidFill>
                                <a:schemeClr val="tx1"/>
                              </a:solidFill>
                              <a:effectLst/>
                              <a:latin typeface="Arial" charset="0"/>
                              <a:cs typeface="Arial" charset="0"/>
                            </a:rPr>
                            <a:t>≈</a:t>
                          </a:r>
                          <a:r>
                            <a:rPr kumimoji="0" lang="en-GB" altLang="en-US" sz="2800" b="0" i="0" u="none" strike="noStrike" cap="none" normalizeH="0" baseline="0" dirty="0">
                              <a:ln>
                                <a:noFill/>
                              </a:ln>
                              <a:solidFill>
                                <a:schemeClr val="tx1"/>
                              </a:solidFill>
                              <a:effectLst/>
                              <a:latin typeface="Arial" charset="0"/>
                            </a:rPr>
                            <a:t>0.001 </a:t>
                          </a:r>
                          <a:r>
                            <a:rPr kumimoji="0" lang="en-GB" altLang="en-US" sz="2800" b="0" i="0" u="none" strike="noStrike" cap="none" normalizeH="0" baseline="0" dirty="0" err="1">
                              <a:ln>
                                <a:noFill/>
                              </a:ln>
                              <a:solidFill>
                                <a:schemeClr val="tx1"/>
                              </a:solidFill>
                              <a:effectLst/>
                              <a:latin typeface="Arial" charset="0"/>
                            </a:rPr>
                            <a:t>fm</a:t>
                          </a:r>
                          <a:r>
                            <a:rPr kumimoji="0" lang="en-GB" altLang="en-US" sz="2800" b="0" i="0" u="none" strike="noStrike" cap="none" normalizeH="0" baseline="0" dirty="0">
                              <a:ln>
                                <a:noFill/>
                              </a:ln>
                              <a:solidFill>
                                <a:schemeClr val="tx1"/>
                              </a:solidFill>
                              <a:effectLst/>
                              <a:latin typeface="Arial" charset="0"/>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5027">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a:ln>
                                <a:noFill/>
                              </a:ln>
                              <a:solidFill>
                                <a:schemeClr val="tx1"/>
                              </a:solidFill>
                              <a:effectLst/>
                              <a:latin typeface="Arial" charset="0"/>
                            </a:rPr>
                            <a:t>Strong</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dirty="0">
                              <a:ln>
                                <a:noFill/>
                              </a:ln>
                              <a:solidFill>
                                <a:schemeClr val="tx1"/>
                              </a:solidFill>
                              <a:effectLst/>
                              <a:latin typeface="Arial" charset="0"/>
                            </a:rPr>
                            <a:t>Pion</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2"/>
                          <a:stretch>
                            <a:fillRect l="-191460" t="-425161" r="-102204" b="-9032"/>
                          </a:stretch>
                        </a:blip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800" b="0" i="0" u="none" strike="noStrike" cap="none" normalizeH="0" baseline="0" dirty="0">
                              <a:ln>
                                <a:noFill/>
                              </a:ln>
                              <a:solidFill>
                                <a:schemeClr val="tx1"/>
                              </a:solidFill>
                              <a:effectLst/>
                              <a:latin typeface="Arial" charset="0"/>
                            </a:rPr>
                            <a:t>Short</a:t>
                          </a:r>
                          <a:r>
                            <a:rPr kumimoji="0" lang="en-GB" altLang="en-US" sz="2400" b="0" i="0" u="none" strike="noStrike" cap="none" normalizeH="0" baseline="0" dirty="0">
                              <a:ln>
                                <a:noFill/>
                              </a:ln>
                              <a:solidFill>
                                <a:schemeClr val="tx1"/>
                              </a:solidFill>
                              <a:effectLst/>
                              <a:latin typeface="Arial" charset="0"/>
                            </a:rPr>
                            <a:t>     (0.5</a:t>
                          </a:r>
                          <a:r>
                            <a:rPr kumimoji="0" lang="en-GB" altLang="en-US" sz="2400" b="0" i="0" u="none" strike="noStrike" cap="none" normalizeH="0" baseline="0" dirty="0">
                              <a:ln>
                                <a:noFill/>
                              </a:ln>
                              <a:solidFill>
                                <a:schemeClr val="tx1"/>
                              </a:solidFill>
                              <a:effectLst/>
                              <a:latin typeface="Arial" charset="0"/>
                              <a:sym typeface="Wingdings" panose="05000000000000000000" pitchFamily="2" charset="2"/>
                            </a:rPr>
                            <a:t></a:t>
                          </a:r>
                          <a:r>
                            <a:rPr kumimoji="0" lang="en-GB" altLang="en-US" sz="2400" b="0" i="0" u="none" strike="noStrike" cap="none" normalizeH="0" baseline="0" dirty="0">
                              <a:ln>
                                <a:noFill/>
                              </a:ln>
                              <a:solidFill>
                                <a:schemeClr val="tx1"/>
                              </a:solidFill>
                              <a:effectLst/>
                              <a:latin typeface="Arial" charset="0"/>
                            </a:rPr>
                            <a:t>3or4 </a:t>
                          </a:r>
                          <a:r>
                            <a:rPr kumimoji="0" lang="en-GB" altLang="en-US" sz="2400" b="0" i="0" u="none" strike="noStrike" cap="none" normalizeH="0" baseline="0" dirty="0" err="1">
                              <a:ln>
                                <a:noFill/>
                              </a:ln>
                              <a:solidFill>
                                <a:schemeClr val="tx1"/>
                              </a:solidFill>
                              <a:effectLst/>
                              <a:latin typeface="Arial" charset="0"/>
                            </a:rPr>
                            <a:t>fm</a:t>
                          </a:r>
                          <a:r>
                            <a:rPr kumimoji="0" lang="en-GB" altLang="en-US" sz="2400" b="0" i="0" u="none" strike="noStrike" cap="none" normalizeH="0" baseline="0" dirty="0">
                              <a:ln>
                                <a:noFill/>
                              </a:ln>
                              <a:solidFill>
                                <a:schemeClr val="tx1"/>
                              </a:solidFill>
                              <a:effectLst/>
                              <a:latin typeface="Arial" charset="0"/>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Fallback>
      </mc:AlternateContent>
      <p:sp>
        <p:nvSpPr>
          <p:cNvPr id="5155" name="Text Box 61"/>
          <p:cNvSpPr txBox="1">
            <a:spLocks noChangeArrowheads="1"/>
          </p:cNvSpPr>
          <p:nvPr/>
        </p:nvSpPr>
        <p:spPr bwMode="auto">
          <a:xfrm>
            <a:off x="441325" y="5983288"/>
            <a:ext cx="8321675" cy="822325"/>
          </a:xfrm>
          <a:prstGeom prst="rect">
            <a:avLst/>
          </a:prstGeom>
          <a:noFill/>
          <a:ln w="9525">
            <a:noFill/>
            <a:miter lim="800000"/>
            <a:headEnd/>
            <a:tailEnd/>
          </a:ln>
          <a:effectLst/>
        </p:spPr>
        <p:txBody>
          <a:bodyPr>
            <a:spAutoFit/>
          </a:bodyPr>
          <a:lstStyle/>
          <a:p>
            <a:r>
              <a:rPr lang="en-GB" altLang="en-US" sz="2400" dirty="0"/>
              <a:t>Note: 	There is also a Z</a:t>
            </a:r>
            <a:r>
              <a:rPr lang="en-GB" altLang="en-US" sz="2400" baseline="30000" dirty="0"/>
              <a:t>0</a:t>
            </a:r>
            <a:r>
              <a:rPr lang="en-GB" altLang="en-US" sz="2400" dirty="0"/>
              <a:t> uncharged weak force boson but 	it is not needed for the A-Level course</a:t>
            </a:r>
          </a:p>
        </p:txBody>
      </p:sp>
      <p:pic>
        <p:nvPicPr>
          <p:cNvPr id="3" name="Picture 2">
            <a:extLst>
              <a:ext uri="{FF2B5EF4-FFF2-40B4-BE49-F238E27FC236}">
                <a16:creationId xmlns:a16="http://schemas.microsoft.com/office/drawing/2014/main" id="{A3627BBF-8CC0-74A8-EB7E-5FC655B27C84}"/>
              </a:ext>
            </a:extLst>
          </p:cNvPr>
          <p:cNvPicPr>
            <a:picLocks noChangeAspect="1"/>
          </p:cNvPicPr>
          <p:nvPr/>
        </p:nvPicPr>
        <p:blipFill>
          <a:blip r:embed="rId3"/>
          <a:stretch>
            <a:fillRect/>
          </a:stretch>
        </p:blipFill>
        <p:spPr>
          <a:xfrm>
            <a:off x="5105400" y="2133600"/>
            <a:ext cx="329609" cy="4572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lstStyle/>
          <a:p>
            <a:r>
              <a:rPr lang="en-GB" altLang="en-US" u="sng" dirty="0"/>
              <a:t>Video</a:t>
            </a:r>
            <a:r>
              <a:rPr lang="en-GB" altLang="en-US" dirty="0"/>
              <a:t> – </a:t>
            </a:r>
            <a:r>
              <a:rPr lang="en-GB" altLang="en-US" sz="4000" i="1" dirty="0">
                <a:solidFill>
                  <a:srgbClr val="7030A0"/>
                </a:solidFill>
              </a:rPr>
              <a:t>Feynman diagrams</a:t>
            </a:r>
            <a:endParaRPr lang="en-GB" i="1" dirty="0">
              <a:solidFill>
                <a:srgbClr val="7030A0"/>
              </a:solidFill>
            </a:endParaRPr>
          </a:p>
        </p:txBody>
      </p:sp>
      <p:pic>
        <p:nvPicPr>
          <p:cNvPr id="3" name="A Level Physics - Feynman Diagrams [HD]">
            <a:hlinkClick r:id="" action="ppaction://media"/>
            <a:extLst>
              <a:ext uri="{FF2B5EF4-FFF2-40B4-BE49-F238E27FC236}">
                <a16:creationId xmlns:a16="http://schemas.microsoft.com/office/drawing/2014/main" id="{06E375CC-4E7F-4D63-A153-438E27B9CB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4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5773" y="0"/>
            <a:ext cx="8229600" cy="792162"/>
          </a:xfrm>
        </p:spPr>
        <p:txBody>
          <a:bodyPr/>
          <a:lstStyle/>
          <a:p>
            <a:pPr algn="r" eaLnBrk="1" hangingPunct="1"/>
            <a:r>
              <a:rPr lang="en-GB" altLang="en-US" sz="3200" dirty="0"/>
              <a:t>Particle interactions - </a:t>
            </a:r>
            <a:r>
              <a:rPr lang="en-GB" altLang="en-US" sz="3200" u="sng" dirty="0"/>
              <a:t>Questions</a:t>
            </a:r>
          </a:p>
        </p:txBody>
      </p:sp>
      <p:pic>
        <p:nvPicPr>
          <p:cNvPr id="2" name="Picture 1">
            <a:extLst>
              <a:ext uri="{FF2B5EF4-FFF2-40B4-BE49-F238E27FC236}">
                <a16:creationId xmlns:a16="http://schemas.microsoft.com/office/drawing/2014/main" id="{37B9D525-5714-4057-8CA2-0F45F402AD88}"/>
              </a:ext>
            </a:extLst>
          </p:cNvPr>
          <p:cNvPicPr>
            <a:picLocks noChangeAspect="1"/>
          </p:cNvPicPr>
          <p:nvPr/>
        </p:nvPicPr>
        <p:blipFill>
          <a:blip r:embed="rId2"/>
          <a:stretch>
            <a:fillRect/>
          </a:stretch>
        </p:blipFill>
        <p:spPr>
          <a:xfrm>
            <a:off x="0" y="0"/>
            <a:ext cx="2522476" cy="427165"/>
          </a:xfrm>
          <a:prstGeom prst="rect">
            <a:avLst/>
          </a:prstGeom>
        </p:spPr>
      </p:pic>
      <p:pic>
        <p:nvPicPr>
          <p:cNvPr id="3" name="Picture 2">
            <a:extLst>
              <a:ext uri="{FF2B5EF4-FFF2-40B4-BE49-F238E27FC236}">
                <a16:creationId xmlns:a16="http://schemas.microsoft.com/office/drawing/2014/main" id="{44C819F4-1E65-40F2-B241-4DD824E642CB}"/>
              </a:ext>
            </a:extLst>
          </p:cNvPr>
          <p:cNvPicPr>
            <a:picLocks noChangeAspect="1"/>
          </p:cNvPicPr>
          <p:nvPr/>
        </p:nvPicPr>
        <p:blipFill>
          <a:blip r:embed="rId3"/>
          <a:stretch>
            <a:fillRect/>
          </a:stretch>
        </p:blipFill>
        <p:spPr>
          <a:xfrm>
            <a:off x="152400" y="798818"/>
            <a:ext cx="7568806" cy="792162"/>
          </a:xfrm>
          <a:prstGeom prst="rect">
            <a:avLst/>
          </a:prstGeom>
        </p:spPr>
      </p:pic>
      <p:sp>
        <p:nvSpPr>
          <p:cNvPr id="4" name="Rectangle 3"/>
          <p:cNvSpPr/>
          <p:nvPr/>
        </p:nvSpPr>
        <p:spPr>
          <a:xfrm>
            <a:off x="901710" y="1731800"/>
            <a:ext cx="45878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a:t>
            </a:r>
          </a:p>
        </p:txBody>
      </p:sp>
      <p:sp>
        <p:nvSpPr>
          <p:cNvPr id="6" name="Rectangle 5"/>
          <p:cNvSpPr/>
          <p:nvPr/>
        </p:nvSpPr>
        <p:spPr>
          <a:xfrm>
            <a:off x="7500633" y="1763138"/>
            <a:ext cx="441146"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c)</a:t>
            </a:r>
          </a:p>
        </p:txBody>
      </p:sp>
      <p:sp>
        <p:nvSpPr>
          <p:cNvPr id="7" name="Rectangle 6"/>
          <p:cNvSpPr/>
          <p:nvPr/>
        </p:nvSpPr>
        <p:spPr>
          <a:xfrm>
            <a:off x="4114800" y="1731800"/>
            <a:ext cx="45878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b)</a:t>
            </a:r>
          </a:p>
        </p:txBody>
      </p:sp>
      <p:pic>
        <p:nvPicPr>
          <p:cNvPr id="5" name="Picture 4"/>
          <p:cNvPicPr>
            <a:picLocks noChangeAspect="1"/>
          </p:cNvPicPr>
          <p:nvPr/>
        </p:nvPicPr>
        <p:blipFill>
          <a:blip r:embed="rId4"/>
          <a:stretch>
            <a:fillRect/>
          </a:stretch>
        </p:blipFill>
        <p:spPr>
          <a:xfrm>
            <a:off x="3209946" y="2224802"/>
            <a:ext cx="2629941" cy="3038475"/>
          </a:xfrm>
          <a:prstGeom prst="rect">
            <a:avLst/>
          </a:prstGeom>
        </p:spPr>
      </p:pic>
      <p:pic>
        <p:nvPicPr>
          <p:cNvPr id="10" name="Picture 9"/>
          <p:cNvPicPr>
            <a:picLocks noChangeAspect="1"/>
          </p:cNvPicPr>
          <p:nvPr/>
        </p:nvPicPr>
        <p:blipFill>
          <a:blip r:embed="rId5"/>
          <a:stretch>
            <a:fillRect/>
          </a:stretch>
        </p:blipFill>
        <p:spPr>
          <a:xfrm>
            <a:off x="6393469" y="2213518"/>
            <a:ext cx="2655474" cy="3038475"/>
          </a:xfrm>
          <a:prstGeom prst="rect">
            <a:avLst/>
          </a:prstGeom>
        </p:spPr>
      </p:pic>
      <p:pic>
        <p:nvPicPr>
          <p:cNvPr id="11" name="Picture 10"/>
          <p:cNvPicPr>
            <a:picLocks noChangeAspect="1"/>
          </p:cNvPicPr>
          <p:nvPr/>
        </p:nvPicPr>
        <p:blipFill>
          <a:blip r:embed="rId6"/>
          <a:stretch>
            <a:fillRect/>
          </a:stretch>
        </p:blipFill>
        <p:spPr>
          <a:xfrm>
            <a:off x="53779" y="2224802"/>
            <a:ext cx="2637091" cy="3185397"/>
          </a:xfrm>
          <a:prstGeom prst="rect">
            <a:avLst/>
          </a:prstGeom>
        </p:spPr>
      </p:pic>
      <p:sp>
        <p:nvSpPr>
          <p:cNvPr id="12" name="Rectangle 11"/>
          <p:cNvSpPr/>
          <p:nvPr/>
        </p:nvSpPr>
        <p:spPr>
          <a:xfrm>
            <a:off x="2253748" y="3581400"/>
            <a:ext cx="537456" cy="923330"/>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2226171" y="2320917"/>
            <a:ext cx="537456" cy="923330"/>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18978" y="2384555"/>
            <a:ext cx="537456" cy="923330"/>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17117" y="3581400"/>
            <a:ext cx="537456" cy="923330"/>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285845" y="5020838"/>
            <a:ext cx="3177956" cy="338554"/>
          </a:xfrm>
          <a:prstGeom prst="rect">
            <a:avLst/>
          </a:prstGeom>
          <a:noFill/>
        </p:spPr>
        <p:txBody>
          <a:bodyPr wrap="square" lIns="91440" tIns="45720" rIns="91440" bIns="45720">
            <a:spAutoFit/>
          </a:bodyPr>
          <a:lstStyle/>
          <a:p>
            <a:r>
              <a:rPr lang="en-US" sz="1600" b="0" cap="none" spc="0" dirty="0">
                <a:ln w="0"/>
                <a:solidFill>
                  <a:schemeClr val="tx1"/>
                </a:solidFill>
                <a:effectLst>
                  <a:outerShdw blurRad="38100" dist="19050" dir="2700000" algn="tl" rotWithShape="0">
                    <a:schemeClr val="dk1">
                      <a:alpha val="40000"/>
                    </a:schemeClr>
                  </a:outerShdw>
                </a:effectLst>
              </a:rPr>
              <a:t>proton - proton</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966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2" grpId="0"/>
      <p:bldP spid="14"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5773" y="0"/>
            <a:ext cx="8229600" cy="792162"/>
          </a:xfrm>
        </p:spPr>
        <p:txBody>
          <a:bodyPr/>
          <a:lstStyle/>
          <a:p>
            <a:pPr algn="r" eaLnBrk="1" hangingPunct="1"/>
            <a:r>
              <a:rPr lang="en-GB" altLang="en-US" sz="3200" dirty="0"/>
              <a:t>Particle interactions - </a:t>
            </a:r>
            <a:r>
              <a:rPr lang="en-GB" altLang="en-US" sz="3200" u="sng" dirty="0"/>
              <a:t>Questions</a:t>
            </a:r>
          </a:p>
        </p:txBody>
      </p:sp>
      <p:pic>
        <p:nvPicPr>
          <p:cNvPr id="2" name="Picture 1">
            <a:extLst>
              <a:ext uri="{FF2B5EF4-FFF2-40B4-BE49-F238E27FC236}">
                <a16:creationId xmlns:a16="http://schemas.microsoft.com/office/drawing/2014/main" id="{37B9D525-5714-4057-8CA2-0F45F402AD88}"/>
              </a:ext>
            </a:extLst>
          </p:cNvPr>
          <p:cNvPicPr>
            <a:picLocks noChangeAspect="1"/>
          </p:cNvPicPr>
          <p:nvPr/>
        </p:nvPicPr>
        <p:blipFill>
          <a:blip r:embed="rId2"/>
          <a:stretch>
            <a:fillRect/>
          </a:stretch>
        </p:blipFill>
        <p:spPr>
          <a:xfrm>
            <a:off x="0" y="0"/>
            <a:ext cx="2522476" cy="427165"/>
          </a:xfrm>
          <a:prstGeom prst="rect">
            <a:avLst/>
          </a:prstGeom>
        </p:spPr>
      </p:pic>
      <p:pic>
        <p:nvPicPr>
          <p:cNvPr id="3" name="Picture 2">
            <a:extLst>
              <a:ext uri="{FF2B5EF4-FFF2-40B4-BE49-F238E27FC236}">
                <a16:creationId xmlns:a16="http://schemas.microsoft.com/office/drawing/2014/main" id="{5D80F62D-068C-4773-8F75-8412F25F5630}"/>
              </a:ext>
            </a:extLst>
          </p:cNvPr>
          <p:cNvPicPr>
            <a:picLocks noChangeAspect="1"/>
          </p:cNvPicPr>
          <p:nvPr/>
        </p:nvPicPr>
        <p:blipFill>
          <a:blip r:embed="rId3"/>
          <a:stretch>
            <a:fillRect/>
          </a:stretch>
        </p:blipFill>
        <p:spPr>
          <a:xfrm>
            <a:off x="228600" y="814908"/>
            <a:ext cx="7010400" cy="408508"/>
          </a:xfrm>
          <a:prstGeom prst="rect">
            <a:avLst/>
          </a:prstGeom>
        </p:spPr>
      </p:pic>
      <p:sp>
        <p:nvSpPr>
          <p:cNvPr id="5" name="Rectangle 4"/>
          <p:cNvSpPr/>
          <p:nvPr/>
        </p:nvSpPr>
        <p:spPr>
          <a:xfrm>
            <a:off x="2055675" y="1611159"/>
            <a:ext cx="45878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a:t>
            </a:r>
          </a:p>
        </p:txBody>
      </p:sp>
      <p:sp>
        <p:nvSpPr>
          <p:cNvPr id="6" name="Rectangle 5"/>
          <p:cNvSpPr/>
          <p:nvPr/>
        </p:nvSpPr>
        <p:spPr>
          <a:xfrm>
            <a:off x="6330641" y="1611159"/>
            <a:ext cx="45878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b)</a:t>
            </a:r>
          </a:p>
        </p:txBody>
      </p:sp>
      <p:pic>
        <p:nvPicPr>
          <p:cNvPr id="4" name="Picture 3"/>
          <p:cNvPicPr>
            <a:picLocks noChangeAspect="1"/>
          </p:cNvPicPr>
          <p:nvPr/>
        </p:nvPicPr>
        <p:blipFill>
          <a:blip r:embed="rId4"/>
          <a:stretch>
            <a:fillRect/>
          </a:stretch>
        </p:blipFill>
        <p:spPr>
          <a:xfrm>
            <a:off x="925773" y="2285999"/>
            <a:ext cx="2864174" cy="3455688"/>
          </a:xfrm>
          <a:prstGeom prst="rect">
            <a:avLst/>
          </a:prstGeom>
        </p:spPr>
      </p:pic>
      <p:pic>
        <p:nvPicPr>
          <p:cNvPr id="7" name="Picture 6"/>
          <p:cNvPicPr>
            <a:picLocks noChangeAspect="1"/>
          </p:cNvPicPr>
          <p:nvPr/>
        </p:nvPicPr>
        <p:blipFill>
          <a:blip r:embed="rId5"/>
          <a:stretch>
            <a:fillRect/>
          </a:stretch>
        </p:blipFill>
        <p:spPr>
          <a:xfrm>
            <a:off x="5181600" y="2238237"/>
            <a:ext cx="2756862" cy="3551212"/>
          </a:xfrm>
          <a:prstGeom prst="rect">
            <a:avLst/>
          </a:prstGeom>
        </p:spPr>
      </p:pic>
      <p:sp>
        <p:nvSpPr>
          <p:cNvPr id="8" name="TextBox 7"/>
          <p:cNvSpPr txBox="1"/>
          <p:nvPr/>
        </p:nvSpPr>
        <p:spPr>
          <a:xfrm>
            <a:off x="228600" y="6096000"/>
            <a:ext cx="4091185" cy="461665"/>
          </a:xfrm>
          <a:prstGeom prst="rect">
            <a:avLst/>
          </a:prstGeom>
          <a:noFill/>
          <a:ln>
            <a:solidFill>
              <a:srgbClr val="7030A0"/>
            </a:solidFill>
          </a:ln>
        </p:spPr>
        <p:txBody>
          <a:bodyPr wrap="none" rtlCol="0">
            <a:spAutoFit/>
          </a:bodyPr>
          <a:lstStyle/>
          <a:p>
            <a:pPr algn="ctr"/>
            <a:r>
              <a:rPr lang="en-GB" sz="2400" dirty="0"/>
              <a:t>Note: </a:t>
            </a:r>
            <a:r>
              <a:rPr lang="el-GR" sz="2400" dirty="0">
                <a:latin typeface="Arial" panose="020B0604020202020204" pitchFamily="34" charset="0"/>
                <a:cs typeface="Arial" panose="020B0604020202020204" pitchFamily="34" charset="0"/>
              </a:rPr>
              <a:t>β</a:t>
            </a:r>
            <a:r>
              <a:rPr lang="en-GB" sz="2400" baseline="30000" dirty="0">
                <a:latin typeface="Arial" panose="020B0604020202020204" pitchFamily="34" charset="0"/>
                <a:cs typeface="Arial" panose="020B0604020202020204" pitchFamily="34" charset="0"/>
              </a:rPr>
              <a:t>+</a:t>
            </a:r>
            <a:r>
              <a:rPr lang="en-GB" sz="2400" dirty="0">
                <a:latin typeface="Arial" panose="020B0604020202020204" pitchFamily="34" charset="0"/>
                <a:cs typeface="Arial" panose="020B0604020202020204" pitchFamily="34" charset="0"/>
              </a:rPr>
              <a:t> can be written as e</a:t>
            </a:r>
            <a:r>
              <a:rPr lang="en-GB" sz="2400" baseline="30000" dirty="0">
                <a:latin typeface="Arial" panose="020B0604020202020204" pitchFamily="34" charset="0"/>
                <a:cs typeface="Arial" panose="020B0604020202020204" pitchFamily="34" charset="0"/>
              </a:rPr>
              <a:t>+</a:t>
            </a:r>
            <a:endParaRPr lang="en-GB" sz="2400" baseline="30000" dirty="0"/>
          </a:p>
        </p:txBody>
      </p:sp>
      <p:sp>
        <p:nvSpPr>
          <p:cNvPr id="10" name="TextBox 9"/>
          <p:cNvSpPr txBox="1"/>
          <p:nvPr/>
        </p:nvSpPr>
        <p:spPr>
          <a:xfrm>
            <a:off x="4743828" y="6095999"/>
            <a:ext cx="4091185" cy="461665"/>
          </a:xfrm>
          <a:prstGeom prst="rect">
            <a:avLst/>
          </a:prstGeom>
          <a:noFill/>
          <a:ln>
            <a:solidFill>
              <a:srgbClr val="7030A0"/>
            </a:solidFill>
          </a:ln>
        </p:spPr>
        <p:txBody>
          <a:bodyPr wrap="none" rtlCol="0">
            <a:spAutoFit/>
          </a:bodyPr>
          <a:lstStyle/>
          <a:p>
            <a:pPr algn="ctr"/>
            <a:r>
              <a:rPr lang="en-GB" sz="2400" dirty="0"/>
              <a:t>Note: </a:t>
            </a:r>
            <a:r>
              <a:rPr lang="el-GR" sz="2400" dirty="0">
                <a:latin typeface="Arial" panose="020B0604020202020204" pitchFamily="34" charset="0"/>
                <a:cs typeface="Arial" panose="020B0604020202020204" pitchFamily="34" charset="0"/>
              </a:rPr>
              <a:t>β</a:t>
            </a:r>
            <a:r>
              <a:rPr lang="en-GB" sz="2400" baseline="30000" dirty="0">
                <a:latin typeface="Arial" panose="020B0604020202020204" pitchFamily="34" charset="0"/>
                <a:cs typeface="Arial" panose="020B0604020202020204" pitchFamily="34" charset="0"/>
              </a:rPr>
              <a:t>-</a:t>
            </a:r>
            <a:r>
              <a:rPr lang="en-GB" sz="2400" dirty="0">
                <a:latin typeface="Arial" panose="020B0604020202020204" pitchFamily="34" charset="0"/>
                <a:cs typeface="Arial" panose="020B0604020202020204" pitchFamily="34" charset="0"/>
              </a:rPr>
              <a:t> can be written as e</a:t>
            </a:r>
            <a:r>
              <a:rPr lang="en-GB" sz="2400" baseline="30000" dirty="0">
                <a:latin typeface="Arial" panose="020B0604020202020204" pitchFamily="34" charset="0"/>
                <a:cs typeface="Arial" panose="020B0604020202020204" pitchFamily="34" charset="0"/>
              </a:rPr>
              <a:t>-</a:t>
            </a:r>
            <a:endParaRPr lang="en-GB" sz="2400" baseline="30000" dirty="0"/>
          </a:p>
        </p:txBody>
      </p:sp>
    </p:spTree>
    <p:extLst>
      <p:ext uri="{BB962C8B-B14F-4D97-AF65-F5344CB8AC3E}">
        <p14:creationId xmlns:p14="http://schemas.microsoft.com/office/powerpoint/2010/main" val="214863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5773" y="0"/>
            <a:ext cx="8229600" cy="792162"/>
          </a:xfrm>
        </p:spPr>
        <p:txBody>
          <a:bodyPr/>
          <a:lstStyle/>
          <a:p>
            <a:pPr algn="r" eaLnBrk="1" hangingPunct="1"/>
            <a:r>
              <a:rPr lang="en-GB" altLang="en-US" sz="3200" dirty="0"/>
              <a:t>Particle interactions - </a:t>
            </a:r>
            <a:r>
              <a:rPr lang="en-GB" altLang="en-US" sz="3200" u="sng" dirty="0"/>
              <a:t>Questions</a:t>
            </a:r>
          </a:p>
        </p:txBody>
      </p:sp>
      <p:pic>
        <p:nvPicPr>
          <p:cNvPr id="2" name="Picture 1">
            <a:extLst>
              <a:ext uri="{FF2B5EF4-FFF2-40B4-BE49-F238E27FC236}">
                <a16:creationId xmlns:a16="http://schemas.microsoft.com/office/drawing/2014/main" id="{37B9D525-5714-4057-8CA2-0F45F402AD88}"/>
              </a:ext>
            </a:extLst>
          </p:cNvPr>
          <p:cNvPicPr>
            <a:picLocks noChangeAspect="1"/>
          </p:cNvPicPr>
          <p:nvPr/>
        </p:nvPicPr>
        <p:blipFill>
          <a:blip r:embed="rId2"/>
          <a:stretch>
            <a:fillRect/>
          </a:stretch>
        </p:blipFill>
        <p:spPr>
          <a:xfrm>
            <a:off x="0" y="0"/>
            <a:ext cx="2522476" cy="427165"/>
          </a:xfrm>
          <a:prstGeom prst="rect">
            <a:avLst/>
          </a:prstGeom>
        </p:spPr>
      </p:pic>
      <p:pic>
        <p:nvPicPr>
          <p:cNvPr id="3" name="Picture 2">
            <a:extLst>
              <a:ext uri="{FF2B5EF4-FFF2-40B4-BE49-F238E27FC236}">
                <a16:creationId xmlns:a16="http://schemas.microsoft.com/office/drawing/2014/main" id="{0AA4891B-FF70-4A86-B72E-785D94893402}"/>
              </a:ext>
            </a:extLst>
          </p:cNvPr>
          <p:cNvPicPr>
            <a:picLocks noChangeAspect="1"/>
          </p:cNvPicPr>
          <p:nvPr/>
        </p:nvPicPr>
        <p:blipFill>
          <a:blip r:embed="rId3"/>
          <a:stretch>
            <a:fillRect/>
          </a:stretch>
        </p:blipFill>
        <p:spPr>
          <a:xfrm>
            <a:off x="152400" y="792162"/>
            <a:ext cx="7086600" cy="1379931"/>
          </a:xfrm>
          <a:prstGeom prst="rect">
            <a:avLst/>
          </a:prstGeom>
        </p:spPr>
      </p:pic>
      <p:sp>
        <p:nvSpPr>
          <p:cNvPr id="5" name="Rectangle 4"/>
          <p:cNvSpPr/>
          <p:nvPr/>
        </p:nvSpPr>
        <p:spPr>
          <a:xfrm>
            <a:off x="1892175" y="2306256"/>
            <a:ext cx="63030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a:t>
            </a:r>
            <a:r>
              <a:rPr lang="en-US" sz="2400" b="0" cap="none" spc="0" dirty="0" err="1">
                <a:ln w="0"/>
                <a:solidFill>
                  <a:schemeClr val="tx1"/>
                </a:solidFill>
                <a:effectLst>
                  <a:outerShdw blurRad="38100" dist="19050" dir="2700000" algn="tl" rotWithShape="0">
                    <a:schemeClr val="dk1">
                      <a:alpha val="40000"/>
                    </a:schemeClr>
                  </a:outerShdw>
                </a:effectLst>
              </a:rPr>
              <a:t>i</a:t>
            </a:r>
            <a:r>
              <a:rPr lang="en-US" sz="2400" b="0" cap="none" spc="0" dirty="0">
                <a:ln w="0"/>
                <a:solidFill>
                  <a:schemeClr val="tx1"/>
                </a:solidFill>
                <a:effectLst>
                  <a:outerShdw blurRad="38100" dist="19050" dir="2700000" algn="tl" rotWithShape="0">
                    <a:schemeClr val="dk1">
                      <a:alpha val="40000"/>
                    </a:schemeClr>
                  </a:outerShdw>
                </a:effectLst>
              </a:rPr>
              <a:t>)</a:t>
            </a:r>
          </a:p>
        </p:txBody>
      </p:sp>
      <p:sp>
        <p:nvSpPr>
          <p:cNvPr id="6" name="Rectangle 5"/>
          <p:cNvSpPr/>
          <p:nvPr/>
        </p:nvSpPr>
        <p:spPr>
          <a:xfrm>
            <a:off x="6080887" y="2306256"/>
            <a:ext cx="69923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a)ii)</a:t>
            </a:r>
          </a:p>
        </p:txBody>
      </p:sp>
      <p:pic>
        <p:nvPicPr>
          <p:cNvPr id="7" name="Picture 6"/>
          <p:cNvPicPr>
            <a:picLocks noChangeAspect="1"/>
          </p:cNvPicPr>
          <p:nvPr/>
        </p:nvPicPr>
        <p:blipFill>
          <a:blip r:embed="rId4"/>
          <a:stretch>
            <a:fillRect/>
          </a:stretch>
        </p:blipFill>
        <p:spPr>
          <a:xfrm>
            <a:off x="5181600" y="2767921"/>
            <a:ext cx="2719409" cy="3426147"/>
          </a:xfrm>
          <a:prstGeom prst="rect">
            <a:avLst/>
          </a:prstGeom>
        </p:spPr>
      </p:pic>
      <p:pic>
        <p:nvPicPr>
          <p:cNvPr id="8" name="Picture 7"/>
          <p:cNvPicPr>
            <a:picLocks noChangeAspect="1"/>
          </p:cNvPicPr>
          <p:nvPr/>
        </p:nvPicPr>
        <p:blipFill>
          <a:blip r:embed="rId5"/>
          <a:stretch>
            <a:fillRect/>
          </a:stretch>
        </p:blipFill>
        <p:spPr>
          <a:xfrm>
            <a:off x="1002130" y="2804016"/>
            <a:ext cx="2657475" cy="3286125"/>
          </a:xfrm>
          <a:prstGeom prst="rect">
            <a:avLst/>
          </a:prstGeom>
        </p:spPr>
      </p:pic>
    </p:spTree>
    <p:extLst>
      <p:ext uri="{BB962C8B-B14F-4D97-AF65-F5344CB8AC3E}">
        <p14:creationId xmlns:p14="http://schemas.microsoft.com/office/powerpoint/2010/main" val="228084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5773" y="0"/>
            <a:ext cx="8229600" cy="792162"/>
          </a:xfrm>
        </p:spPr>
        <p:txBody>
          <a:bodyPr/>
          <a:lstStyle/>
          <a:p>
            <a:pPr algn="r" eaLnBrk="1" hangingPunct="1"/>
            <a:r>
              <a:rPr lang="en-GB" altLang="en-US" sz="3200" dirty="0"/>
              <a:t>Particle interactions - </a:t>
            </a:r>
            <a:r>
              <a:rPr lang="en-GB" altLang="en-US" sz="3200" u="sng" dirty="0"/>
              <a:t>Questions</a:t>
            </a:r>
          </a:p>
        </p:txBody>
      </p:sp>
      <p:pic>
        <p:nvPicPr>
          <p:cNvPr id="2" name="Picture 1">
            <a:extLst>
              <a:ext uri="{FF2B5EF4-FFF2-40B4-BE49-F238E27FC236}">
                <a16:creationId xmlns:a16="http://schemas.microsoft.com/office/drawing/2014/main" id="{37B9D525-5714-4057-8CA2-0F45F402AD88}"/>
              </a:ext>
            </a:extLst>
          </p:cNvPr>
          <p:cNvPicPr>
            <a:picLocks noChangeAspect="1"/>
          </p:cNvPicPr>
          <p:nvPr/>
        </p:nvPicPr>
        <p:blipFill>
          <a:blip r:embed="rId2"/>
          <a:stretch>
            <a:fillRect/>
          </a:stretch>
        </p:blipFill>
        <p:spPr>
          <a:xfrm>
            <a:off x="0" y="0"/>
            <a:ext cx="2522476" cy="427165"/>
          </a:xfrm>
          <a:prstGeom prst="rect">
            <a:avLst/>
          </a:prstGeom>
        </p:spPr>
      </p:pic>
      <p:pic>
        <p:nvPicPr>
          <p:cNvPr id="3" name="Picture 2">
            <a:extLst>
              <a:ext uri="{FF2B5EF4-FFF2-40B4-BE49-F238E27FC236}">
                <a16:creationId xmlns:a16="http://schemas.microsoft.com/office/drawing/2014/main" id="{0AA4891B-FF70-4A86-B72E-785D94893402}"/>
              </a:ext>
            </a:extLst>
          </p:cNvPr>
          <p:cNvPicPr>
            <a:picLocks noChangeAspect="1"/>
          </p:cNvPicPr>
          <p:nvPr/>
        </p:nvPicPr>
        <p:blipFill>
          <a:blip r:embed="rId3"/>
          <a:stretch>
            <a:fillRect/>
          </a:stretch>
        </p:blipFill>
        <p:spPr>
          <a:xfrm>
            <a:off x="152400" y="792162"/>
            <a:ext cx="7086600" cy="1379931"/>
          </a:xfrm>
          <a:prstGeom prst="rect">
            <a:avLst/>
          </a:prstGeom>
        </p:spPr>
      </p:pic>
      <p:sp>
        <p:nvSpPr>
          <p:cNvPr id="9" name="Rectangle 8"/>
          <p:cNvSpPr/>
          <p:nvPr/>
        </p:nvSpPr>
        <p:spPr>
          <a:xfrm>
            <a:off x="304800" y="2311438"/>
            <a:ext cx="8534400" cy="769441"/>
          </a:xfrm>
          <a:prstGeom prst="rect">
            <a:avLst/>
          </a:prstGeom>
          <a:noFill/>
        </p:spPr>
        <p:txBody>
          <a:bodyPr wrap="square" lIns="91440" tIns="45720" rIns="91440" bIns="45720">
            <a:spAutoFit/>
          </a:bodyPr>
          <a:lstStyle/>
          <a:p>
            <a:pPr marL="457200" indent="-457200">
              <a:buAutoNum type="alphaLcParenR" startAt="2"/>
            </a:pPr>
            <a:r>
              <a:rPr lang="en-US" sz="2000" b="0" cap="none" spc="0" dirty="0">
                <a:ln w="0"/>
                <a:solidFill>
                  <a:schemeClr val="tx1"/>
                </a:solidFill>
                <a:effectLst>
                  <a:outerShdw blurRad="38100" dist="19050" dir="2700000" algn="tl" rotWithShape="0">
                    <a:schemeClr val="dk1">
                      <a:alpha val="40000"/>
                    </a:schemeClr>
                  </a:outerShdw>
                </a:effectLst>
              </a:rPr>
              <a:t>W bosons have a very short range of no more than about 0.001 fm.</a:t>
            </a:r>
          </a:p>
          <a:p>
            <a:r>
              <a:rPr lang="en-US" sz="2400" b="0" cap="none" spc="0" dirty="0">
                <a:ln w="0"/>
                <a:solidFill>
                  <a:schemeClr val="tx1"/>
                </a:solidFill>
                <a:effectLst>
                  <a:outerShdw blurRad="38100" dist="19050" dir="2700000" algn="tl" rotWithShape="0">
                    <a:schemeClr val="dk1">
                      <a:alpha val="40000"/>
                    </a:schemeClr>
                  </a:outerShdw>
                </a:effectLst>
              </a:rPr>
              <a:t>	</a:t>
            </a:r>
          </a:p>
        </p:txBody>
      </p:sp>
      <p:sp>
        <p:nvSpPr>
          <p:cNvPr id="10" name="Rectangle 9"/>
          <p:cNvSpPr/>
          <p:nvPr/>
        </p:nvSpPr>
        <p:spPr>
          <a:xfrm>
            <a:off x="304800" y="3276600"/>
            <a:ext cx="8534400" cy="3170099"/>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b)	Speed = </a:t>
            </a:r>
            <a:r>
              <a:rPr lang="en-US" sz="2000" b="0" u="sng" cap="none" spc="0" dirty="0">
                <a:ln w="0"/>
                <a:solidFill>
                  <a:schemeClr val="tx1"/>
                </a:solidFill>
                <a:effectLst>
                  <a:outerShdw blurRad="38100" dist="19050" dir="2700000" algn="tl" rotWithShape="0">
                    <a:schemeClr val="dk1">
                      <a:alpha val="40000"/>
                    </a:schemeClr>
                  </a:outerShdw>
                </a:effectLst>
              </a:rPr>
              <a:t>Distance(range)</a:t>
            </a:r>
          </a:p>
          <a:p>
            <a:r>
              <a:rPr lang="en-US" sz="2000" b="0" cap="none" spc="0" dirty="0">
                <a:ln w="0"/>
                <a:solidFill>
                  <a:schemeClr val="tx1"/>
                </a:solidFill>
                <a:effectLst>
                  <a:outerShdw blurRad="38100" dist="19050" dir="2700000" algn="tl" rotWithShape="0">
                    <a:schemeClr val="dk1">
                      <a:alpha val="40000"/>
                    </a:schemeClr>
                  </a:outerShdw>
                </a:effectLst>
              </a:rPr>
              <a:t>	                Time(lifetime)</a:t>
            </a:r>
          </a:p>
          <a:p>
            <a:endParaRPr lang="en-US" sz="2000" dirty="0">
              <a:ln w="0"/>
              <a:effectLst>
                <a:outerShdw blurRad="38100" dist="19050" dir="2700000" algn="tl" rotWithShape="0">
                  <a:schemeClr val="dk1">
                    <a:alpha val="40000"/>
                  </a:schemeClr>
                </a:outerShdw>
              </a:effectLst>
            </a:endParaRPr>
          </a:p>
          <a:p>
            <a:r>
              <a:rPr lang="en-US" sz="2000" b="0" cap="none" spc="0" dirty="0">
                <a:ln w="0"/>
                <a:solidFill>
                  <a:schemeClr val="tx1"/>
                </a:solidFill>
                <a:effectLst>
                  <a:outerShdw blurRad="38100" dist="19050" dir="2700000" algn="tl" rotWithShape="0">
                    <a:schemeClr val="dk1">
                      <a:alpha val="40000"/>
                    </a:schemeClr>
                  </a:outerShdw>
                </a:effectLst>
              </a:rPr>
              <a:t>	Lifetime = </a:t>
            </a:r>
            <a:r>
              <a:rPr lang="en-US" sz="2000" b="0" u="sng" cap="none" spc="0" dirty="0">
                <a:ln w="0"/>
                <a:solidFill>
                  <a:schemeClr val="tx1"/>
                </a:solidFill>
                <a:effectLst>
                  <a:outerShdw blurRad="38100" dist="19050" dir="2700000" algn="tl" rotWithShape="0">
                    <a:schemeClr val="dk1">
                      <a:alpha val="40000"/>
                    </a:schemeClr>
                  </a:outerShdw>
                </a:effectLst>
              </a:rPr>
              <a:t> Range</a:t>
            </a:r>
          </a:p>
          <a:p>
            <a:r>
              <a:rPr lang="en-US" sz="2000" dirty="0">
                <a:ln w="0"/>
                <a:effectLst>
                  <a:outerShdw blurRad="38100" dist="19050" dir="2700000" algn="tl" rotWithShape="0">
                    <a:schemeClr val="dk1">
                      <a:alpha val="40000"/>
                    </a:schemeClr>
                  </a:outerShdw>
                </a:effectLst>
              </a:rPr>
              <a:t>		     Speed</a:t>
            </a:r>
            <a:endParaRPr lang="en-US" sz="2000" b="0" cap="none" spc="0" dirty="0">
              <a:ln w="0"/>
              <a:solidFill>
                <a:schemeClr val="tx1"/>
              </a:solidFill>
              <a:effectLst>
                <a:outerShdw blurRad="38100" dist="19050" dir="2700000" algn="tl" rotWithShape="0">
                  <a:schemeClr val="dk1">
                    <a:alpha val="40000"/>
                  </a:schemeClr>
                </a:outerShdw>
              </a:effectLst>
            </a:endParaRPr>
          </a:p>
          <a:p>
            <a:endParaRPr lang="en-US" sz="2000" dirty="0">
              <a:ln w="0"/>
              <a:effectLst>
                <a:outerShdw blurRad="38100" dist="19050" dir="2700000" algn="tl" rotWithShape="0">
                  <a:schemeClr val="dk1">
                    <a:alpha val="40000"/>
                  </a:schemeClr>
                </a:outerShdw>
              </a:effectLst>
            </a:endParaRPr>
          </a:p>
          <a:p>
            <a:r>
              <a:rPr lang="en-US" sz="2000" dirty="0">
                <a:ln w="0"/>
                <a:effectLst>
                  <a:outerShdw blurRad="38100" dist="19050" dir="2700000" algn="tl" rotWithShape="0">
                    <a:schemeClr val="dk1">
                      <a:alpha val="40000"/>
                    </a:schemeClr>
                  </a:outerShdw>
                </a:effectLst>
              </a:rPr>
              <a:t>	Lifetime =    </a:t>
            </a:r>
            <a:r>
              <a:rPr lang="en-US" sz="2000" u="sng" dirty="0">
                <a:ln w="0"/>
                <a:effectLst>
                  <a:outerShdw blurRad="38100" dist="19050" dir="2700000" algn="tl" rotWithShape="0">
                    <a:schemeClr val="dk1">
                      <a:alpha val="40000"/>
                    </a:schemeClr>
                  </a:outerShdw>
                </a:effectLst>
              </a:rPr>
              <a:t>0.001x10</a:t>
            </a:r>
            <a:r>
              <a:rPr lang="en-US" sz="2000" u="sng" baseline="30000" dirty="0">
                <a:ln w="0"/>
                <a:effectLst>
                  <a:outerShdw blurRad="38100" dist="19050" dir="2700000" algn="tl" rotWithShape="0">
                    <a:schemeClr val="dk1">
                      <a:alpha val="40000"/>
                    </a:schemeClr>
                  </a:outerShdw>
                </a:effectLst>
              </a:rPr>
              <a:t>-15</a:t>
            </a:r>
          </a:p>
          <a:p>
            <a:r>
              <a:rPr lang="en-US" sz="2000" dirty="0">
                <a:ln w="0"/>
                <a:effectLst>
                  <a:outerShdw blurRad="38100" dist="19050" dir="2700000" algn="tl" rotWithShape="0">
                    <a:schemeClr val="dk1">
                      <a:alpha val="40000"/>
                    </a:schemeClr>
                  </a:outerShdw>
                </a:effectLst>
              </a:rPr>
              <a:t>		        3.00x10</a:t>
            </a:r>
            <a:r>
              <a:rPr lang="en-US" sz="2000" baseline="30000" dirty="0">
                <a:ln w="0"/>
                <a:effectLst>
                  <a:outerShdw blurRad="38100" dist="19050" dir="2700000" algn="tl" rotWithShape="0">
                    <a:schemeClr val="dk1">
                      <a:alpha val="40000"/>
                    </a:schemeClr>
                  </a:outerShdw>
                </a:effectLst>
              </a:rPr>
              <a:t>8</a:t>
            </a:r>
          </a:p>
          <a:p>
            <a:endParaRPr lang="en-US" sz="2000" dirty="0">
              <a:ln w="0"/>
              <a:effectLst>
                <a:outerShdw blurRad="38100" dist="19050" dir="2700000" algn="tl" rotWithShape="0">
                  <a:schemeClr val="dk1">
                    <a:alpha val="40000"/>
                  </a:schemeClr>
                </a:outerShdw>
              </a:effectLst>
            </a:endParaRPr>
          </a:p>
          <a:p>
            <a:r>
              <a:rPr lang="en-US" sz="2000" dirty="0">
                <a:ln w="0"/>
                <a:effectLst>
                  <a:outerShdw blurRad="38100" dist="19050" dir="2700000" algn="tl" rotWithShape="0">
                    <a:schemeClr val="dk1">
                      <a:alpha val="40000"/>
                    </a:schemeClr>
                  </a:outerShdw>
                </a:effectLst>
              </a:rPr>
              <a:t>	Lifetime =   3.33x10</a:t>
            </a:r>
            <a:r>
              <a:rPr lang="en-US" sz="2000" baseline="30000" dirty="0">
                <a:ln w="0"/>
                <a:effectLst>
                  <a:outerShdw blurRad="38100" dist="19050" dir="2700000" algn="tl" rotWithShape="0">
                    <a:schemeClr val="dk1">
                      <a:alpha val="40000"/>
                    </a:schemeClr>
                  </a:outerShdw>
                </a:effectLst>
              </a:rPr>
              <a:t>-27</a:t>
            </a:r>
            <a:r>
              <a:rPr lang="en-US" sz="2000" dirty="0">
                <a:ln w="0"/>
                <a:effectLst>
                  <a:outerShdw blurRad="38100" dist="19050" dir="2700000" algn="tl" rotWithShape="0">
                    <a:schemeClr val="dk1">
                      <a:alpha val="40000"/>
                    </a:schemeClr>
                  </a:outerShdw>
                </a:effectLst>
              </a:rPr>
              <a:t> s</a:t>
            </a:r>
          </a:p>
        </p:txBody>
      </p:sp>
    </p:spTree>
    <p:extLst>
      <p:ext uri="{BB962C8B-B14F-4D97-AF65-F5344CB8AC3E}">
        <p14:creationId xmlns:p14="http://schemas.microsoft.com/office/powerpoint/2010/main" val="202051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fade">
                                      <p:cBhvr>
                                        <p:cTn id="28" dur="500"/>
                                        <p:tgtEl>
                                          <p:spTgt spid="1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animEffect transition="in" filter="fade">
                                      <p:cBhvr>
                                        <p:cTn id="31" dur="500"/>
                                        <p:tgtEl>
                                          <p:spTgt spid="1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xEl>
                                              <p:pRg st="9" end="9"/>
                                            </p:txEl>
                                          </p:spTgt>
                                        </p:tgtEl>
                                        <p:attrNameLst>
                                          <p:attrName>style.visibility</p:attrName>
                                        </p:attrNameLst>
                                      </p:cBhvr>
                                      <p:to>
                                        <p:strVal val="visible"/>
                                      </p:to>
                                    </p:set>
                                    <p:animEffect transition="in" filter="fade">
                                      <p:cBhvr>
                                        <p:cTn id="36"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5773" y="0"/>
            <a:ext cx="8229600" cy="792162"/>
          </a:xfrm>
        </p:spPr>
        <p:txBody>
          <a:bodyPr/>
          <a:lstStyle/>
          <a:p>
            <a:pPr algn="r" eaLnBrk="1" hangingPunct="1"/>
            <a:r>
              <a:rPr lang="en-GB" altLang="en-US" sz="3200" dirty="0"/>
              <a:t>Particle interactions - </a:t>
            </a:r>
            <a:r>
              <a:rPr lang="en-GB" altLang="en-US" sz="3200" u="sng" dirty="0"/>
              <a:t>Questions</a:t>
            </a:r>
          </a:p>
        </p:txBody>
      </p:sp>
      <p:pic>
        <p:nvPicPr>
          <p:cNvPr id="2" name="Picture 1">
            <a:extLst>
              <a:ext uri="{FF2B5EF4-FFF2-40B4-BE49-F238E27FC236}">
                <a16:creationId xmlns:a16="http://schemas.microsoft.com/office/drawing/2014/main" id="{37B9D525-5714-4057-8CA2-0F45F402AD88}"/>
              </a:ext>
            </a:extLst>
          </p:cNvPr>
          <p:cNvPicPr>
            <a:picLocks noChangeAspect="1"/>
          </p:cNvPicPr>
          <p:nvPr/>
        </p:nvPicPr>
        <p:blipFill>
          <a:blip r:embed="rId2"/>
          <a:stretch>
            <a:fillRect/>
          </a:stretch>
        </p:blipFill>
        <p:spPr>
          <a:xfrm>
            <a:off x="0" y="0"/>
            <a:ext cx="2522476" cy="427165"/>
          </a:xfrm>
          <a:prstGeom prst="rect">
            <a:avLst/>
          </a:prstGeom>
        </p:spPr>
      </p:pic>
      <p:sp>
        <p:nvSpPr>
          <p:cNvPr id="5" name="Rectangle 4"/>
          <p:cNvSpPr/>
          <p:nvPr/>
        </p:nvSpPr>
        <p:spPr>
          <a:xfrm>
            <a:off x="696383" y="2318195"/>
            <a:ext cx="7533217" cy="3785652"/>
          </a:xfrm>
          <a:prstGeom prst="rect">
            <a:avLst/>
          </a:prstGeom>
          <a:noFill/>
        </p:spPr>
        <p:txBody>
          <a:bodyPr wrap="square" lIns="91440" tIns="45720" rIns="91440" bIns="45720">
            <a:spAutoFit/>
          </a:bodyPr>
          <a:lstStyle/>
          <a:p>
            <a:pPr marL="457200" indent="-457200">
              <a:buAutoNum type="alphaLcParenR"/>
            </a:pPr>
            <a:r>
              <a:rPr lang="en-US" sz="2400" b="0" cap="none" spc="0" dirty="0">
                <a:ln w="0"/>
                <a:solidFill>
                  <a:schemeClr val="tx1"/>
                </a:solidFill>
                <a:effectLst>
                  <a:outerShdw blurRad="38100" dist="19050" dir="2700000" algn="tl" rotWithShape="0">
                    <a:schemeClr val="dk1">
                      <a:alpha val="40000"/>
                    </a:schemeClr>
                  </a:outerShdw>
                </a:effectLst>
              </a:rPr>
              <a:t>The W boson is charged and the photon is uncharged.</a:t>
            </a:r>
          </a:p>
          <a:p>
            <a:endParaRPr lang="en-US" sz="2400" dirty="0">
              <a:ln w="0"/>
              <a:effectLst>
                <a:outerShdw blurRad="38100" dist="19050" dir="2700000" algn="tl" rotWithShape="0">
                  <a:schemeClr val="dk1">
                    <a:alpha val="40000"/>
                  </a:schemeClr>
                </a:outerShdw>
              </a:effectLst>
            </a:endParaRPr>
          </a:p>
          <a:p>
            <a:r>
              <a:rPr lang="en-US" sz="2400" dirty="0">
                <a:ln w="0"/>
                <a:effectLst>
                  <a:outerShdw blurRad="38100" dist="19050" dir="2700000" algn="tl" rotWithShape="0">
                    <a:schemeClr val="dk1">
                      <a:alpha val="40000"/>
                    </a:schemeClr>
                  </a:outerShdw>
                </a:effectLst>
              </a:rPr>
              <a:t>      The W boson has a non-zero rest mass and the  photon has zero rest mass.</a:t>
            </a:r>
          </a:p>
          <a:p>
            <a:endParaRPr lang="en-US" sz="2400" dirty="0">
              <a:ln w="0"/>
              <a:effectLst>
                <a:outerShdw blurRad="38100" dist="19050" dir="2700000" algn="tl" rotWithShape="0">
                  <a:schemeClr val="dk1">
                    <a:alpha val="40000"/>
                  </a:schemeClr>
                </a:outerShdw>
              </a:effectLst>
            </a:endParaRPr>
          </a:p>
          <a:p>
            <a:r>
              <a:rPr lang="en-US" sz="2400" dirty="0">
                <a:ln w="0"/>
                <a:effectLst>
                  <a:outerShdw blurRad="38100" dist="19050" dir="2700000" algn="tl" rotWithShape="0">
                    <a:schemeClr val="dk1">
                      <a:alpha val="40000"/>
                    </a:schemeClr>
                  </a:outerShdw>
                </a:effectLst>
              </a:rPr>
              <a:t>      The W boson is the exchange particle of the weak nuclear force whereas the virtual photon is the exchange particle of the electromagnetic force.</a:t>
            </a:r>
          </a:p>
          <a:p>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1A10BB7C-174F-DCFA-149B-49872D02913A}"/>
              </a:ext>
            </a:extLst>
          </p:cNvPr>
          <p:cNvSpPr/>
          <p:nvPr/>
        </p:nvSpPr>
        <p:spPr>
          <a:xfrm>
            <a:off x="152400" y="691662"/>
            <a:ext cx="8618935" cy="1162005"/>
          </a:xfrm>
          <a:prstGeom prst="rect">
            <a:avLst/>
          </a:prstGeom>
          <a:solidFill>
            <a:srgbClr val="F6BEA8"/>
          </a:solidFill>
          <a:ln>
            <a:solidFill>
              <a:srgbClr val="F6B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F221164-3196-A1D3-55F1-D0882E688F43}"/>
              </a:ext>
            </a:extLst>
          </p:cNvPr>
          <p:cNvSpPr/>
          <p:nvPr/>
        </p:nvSpPr>
        <p:spPr>
          <a:xfrm>
            <a:off x="175846" y="653339"/>
            <a:ext cx="7430415" cy="1200329"/>
          </a:xfrm>
          <a:prstGeom prst="rect">
            <a:avLst/>
          </a:prstGeom>
          <a:noFill/>
        </p:spPr>
        <p:txBody>
          <a:bodyPr wrap="square" lIns="91440" tIns="45720" rIns="91440" bIns="45720">
            <a:spAutoFit/>
          </a:bodyPr>
          <a:lstStyle/>
          <a:p>
            <a:r>
              <a:rPr lang="en-US" b="0" cap="none" spc="0" dirty="0">
                <a:ln w="0"/>
                <a:solidFill>
                  <a:schemeClr val="tx1"/>
                </a:solidFill>
                <a:effectLst>
                  <a:outerShdw blurRad="38100" dist="19050" dir="2700000" algn="tl" rotWithShape="0">
                    <a:schemeClr val="dk1">
                      <a:alpha val="40000"/>
                    </a:schemeClr>
                  </a:outerShdw>
                </a:effectLst>
              </a:rPr>
              <a:t>4 a   State three differences between a W boson and a virtual photon. </a:t>
            </a:r>
          </a:p>
          <a:p>
            <a:endParaRPr lang="en-US" b="0" cap="none" spc="0" dirty="0">
              <a:ln w="0"/>
              <a:solidFill>
                <a:schemeClr val="tx1"/>
              </a:solidFill>
              <a:effectLst>
                <a:outerShdw blurRad="38100" dist="19050" dir="2700000" algn="tl" rotWithShape="0">
                  <a:schemeClr val="dk1">
                    <a:alpha val="40000"/>
                  </a:schemeClr>
                </a:outerShdw>
              </a:effectLst>
            </a:endParaRPr>
          </a:p>
          <a:p>
            <a:r>
              <a:rPr lang="en-US" b="0" cap="none" spc="0" dirty="0">
                <a:ln w="0"/>
                <a:solidFill>
                  <a:schemeClr val="tx1"/>
                </a:solidFill>
                <a:effectLst>
                  <a:outerShdw blurRad="38100" dist="19050" dir="2700000" algn="tl" rotWithShape="0">
                    <a:schemeClr val="dk1">
                      <a:alpha val="40000"/>
                    </a:schemeClr>
                  </a:outerShdw>
                </a:effectLst>
              </a:rPr>
              <a:t>   b   In both diagrams, a proton changes into a neutron.</a:t>
            </a:r>
          </a:p>
          <a:p>
            <a:r>
              <a:rPr lang="en-US" dirty="0">
                <a:ln w="0"/>
                <a:effectLst>
                  <a:outerShdw blurRad="38100" dist="19050" dir="2700000" algn="tl" rotWithShape="0">
                    <a:schemeClr val="dk1">
                      <a:alpha val="40000"/>
                    </a:schemeClr>
                  </a:outerShdw>
                </a:effectLst>
              </a:rPr>
              <a:t>        D</a:t>
            </a:r>
            <a:r>
              <a:rPr lang="en-US" b="0" cap="none" spc="0" dirty="0">
                <a:ln w="0"/>
                <a:solidFill>
                  <a:schemeClr val="tx1"/>
                </a:solidFill>
                <a:effectLst>
                  <a:outerShdw blurRad="38100" dist="19050" dir="2700000" algn="tl" rotWithShape="0">
                    <a:schemeClr val="dk1">
                      <a:alpha val="40000"/>
                    </a:schemeClr>
                  </a:outerShdw>
                </a:effectLst>
              </a:rPr>
              <a:t>escribe how these two processes differ.</a:t>
            </a:r>
          </a:p>
        </p:txBody>
      </p:sp>
    </p:spTree>
    <p:extLst>
      <p:ext uri="{BB962C8B-B14F-4D97-AF65-F5344CB8AC3E}">
        <p14:creationId xmlns:p14="http://schemas.microsoft.com/office/powerpoint/2010/main" val="127856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5773" y="0"/>
            <a:ext cx="8229600" cy="792162"/>
          </a:xfrm>
        </p:spPr>
        <p:txBody>
          <a:bodyPr/>
          <a:lstStyle/>
          <a:p>
            <a:pPr algn="r" eaLnBrk="1" hangingPunct="1"/>
            <a:r>
              <a:rPr lang="en-GB" altLang="en-US" sz="3200" dirty="0"/>
              <a:t>Particle interactions - </a:t>
            </a:r>
            <a:r>
              <a:rPr lang="en-GB" altLang="en-US" sz="3200" u="sng" dirty="0"/>
              <a:t>Questions</a:t>
            </a:r>
          </a:p>
        </p:txBody>
      </p:sp>
      <p:pic>
        <p:nvPicPr>
          <p:cNvPr id="2" name="Picture 1">
            <a:extLst>
              <a:ext uri="{FF2B5EF4-FFF2-40B4-BE49-F238E27FC236}">
                <a16:creationId xmlns:a16="http://schemas.microsoft.com/office/drawing/2014/main" id="{37B9D525-5714-4057-8CA2-0F45F402AD88}"/>
              </a:ext>
            </a:extLst>
          </p:cNvPr>
          <p:cNvPicPr>
            <a:picLocks noChangeAspect="1"/>
          </p:cNvPicPr>
          <p:nvPr/>
        </p:nvPicPr>
        <p:blipFill>
          <a:blip r:embed="rId3"/>
          <a:stretch>
            <a:fillRect/>
          </a:stretch>
        </p:blipFill>
        <p:spPr>
          <a:xfrm>
            <a:off x="0" y="0"/>
            <a:ext cx="2522476" cy="427165"/>
          </a:xfrm>
          <a:prstGeom prst="rect">
            <a:avLst/>
          </a:prstGeom>
        </p:spPr>
      </p:pic>
      <p:sp>
        <p:nvSpPr>
          <p:cNvPr id="6" name="TextBox 5">
            <a:extLst>
              <a:ext uri="{FF2B5EF4-FFF2-40B4-BE49-F238E27FC236}">
                <a16:creationId xmlns:a16="http://schemas.microsoft.com/office/drawing/2014/main" id="{5541BAEA-34EA-4CBA-8F0E-DA40467F57D7}"/>
              </a:ext>
            </a:extLst>
          </p:cNvPr>
          <p:cNvSpPr txBox="1"/>
          <p:nvPr/>
        </p:nvSpPr>
        <p:spPr>
          <a:xfrm>
            <a:off x="256359" y="3466530"/>
            <a:ext cx="1181734" cy="400110"/>
          </a:xfrm>
          <a:prstGeom prst="rect">
            <a:avLst/>
          </a:prstGeom>
          <a:noFill/>
        </p:spPr>
        <p:txBody>
          <a:bodyPr wrap="none" rtlCol="0">
            <a:spAutoFit/>
          </a:bodyPr>
          <a:lstStyle/>
          <a:p>
            <a:r>
              <a:rPr lang="en-GB" sz="2000" b="1" u="sng" dirty="0"/>
              <a:t>Figure 1</a:t>
            </a:r>
            <a:endParaRPr lang="en-US" sz="2000" b="1" u="sng" dirty="0"/>
          </a:p>
        </p:txBody>
      </p:sp>
      <p:sp>
        <p:nvSpPr>
          <p:cNvPr id="8" name="TextBox 7">
            <a:extLst>
              <a:ext uri="{FF2B5EF4-FFF2-40B4-BE49-F238E27FC236}">
                <a16:creationId xmlns:a16="http://schemas.microsoft.com/office/drawing/2014/main" id="{E22224BD-FB7D-42C0-865C-F3DF140F16AA}"/>
              </a:ext>
            </a:extLst>
          </p:cNvPr>
          <p:cNvSpPr txBox="1"/>
          <p:nvPr/>
        </p:nvSpPr>
        <p:spPr>
          <a:xfrm>
            <a:off x="7758045" y="3466530"/>
            <a:ext cx="1181734" cy="400110"/>
          </a:xfrm>
          <a:prstGeom prst="rect">
            <a:avLst/>
          </a:prstGeom>
          <a:noFill/>
        </p:spPr>
        <p:txBody>
          <a:bodyPr wrap="none" rtlCol="0">
            <a:spAutoFit/>
          </a:bodyPr>
          <a:lstStyle/>
          <a:p>
            <a:r>
              <a:rPr lang="en-GB" sz="2000" b="1" u="sng" dirty="0"/>
              <a:t>Figure 2</a:t>
            </a:r>
            <a:endParaRPr lang="en-US" sz="2000" b="1" u="sng" dirty="0"/>
          </a:p>
        </p:txBody>
      </p:sp>
      <p:sp>
        <p:nvSpPr>
          <p:cNvPr id="9" name="TextBox 8"/>
          <p:cNvSpPr txBox="1"/>
          <p:nvPr/>
        </p:nvSpPr>
        <p:spPr>
          <a:xfrm>
            <a:off x="533400" y="5106148"/>
            <a:ext cx="8049441" cy="1754326"/>
          </a:xfrm>
          <a:prstGeom prst="rect">
            <a:avLst/>
          </a:prstGeom>
          <a:noFill/>
        </p:spPr>
        <p:txBody>
          <a:bodyPr wrap="square" rtlCol="0">
            <a:spAutoFit/>
          </a:bodyPr>
          <a:lstStyle/>
          <a:p>
            <a:pPr marL="342900" indent="-342900">
              <a:buAutoNum type="alphaLcParenR" startAt="2"/>
            </a:pPr>
            <a:r>
              <a:rPr lang="en-GB" sz="2000" dirty="0"/>
              <a:t>In figure 1, a </a:t>
            </a:r>
            <a:r>
              <a:rPr lang="en-GB" sz="2400" b="1" dirty="0"/>
              <a:t>W</a:t>
            </a:r>
            <a:r>
              <a:rPr lang="en-GB" sz="2400" b="1" baseline="30000" dirty="0"/>
              <a:t>+</a:t>
            </a:r>
            <a:r>
              <a:rPr lang="en-GB" sz="2000" dirty="0"/>
              <a:t> boson decays into a neutrino and a </a:t>
            </a:r>
            <a:r>
              <a:rPr lang="el-GR" sz="2400" b="1" dirty="0">
                <a:latin typeface="Arial" panose="020B0604020202020204" pitchFamily="34" charset="0"/>
                <a:cs typeface="Arial" panose="020B0604020202020204" pitchFamily="34" charset="0"/>
              </a:rPr>
              <a:t>β</a:t>
            </a:r>
            <a:r>
              <a:rPr lang="en-GB" sz="2400" b="1" baseline="30000" dirty="0">
                <a:latin typeface="Arial" panose="020B0604020202020204" pitchFamily="34" charset="0"/>
                <a:cs typeface="Arial" panose="020B0604020202020204" pitchFamily="34" charset="0"/>
              </a:rPr>
              <a:t>+</a:t>
            </a:r>
            <a:r>
              <a:rPr lang="en-GB" sz="2000" dirty="0">
                <a:latin typeface="Arial" panose="020B0604020202020204" pitchFamily="34" charset="0"/>
                <a:cs typeface="Arial" panose="020B0604020202020204" pitchFamily="34" charset="0"/>
              </a:rPr>
              <a:t> particle.</a:t>
            </a:r>
          </a:p>
          <a:p>
            <a:pPr marL="342900" indent="-342900">
              <a:buAutoNum type="alphaLcParenR" startAt="2"/>
            </a:pPr>
            <a:endParaRPr lang="en-GB" sz="2000" dirty="0">
              <a:latin typeface="Arial" panose="020B0604020202020204" pitchFamily="34" charset="0"/>
              <a:cs typeface="Arial" panose="020B0604020202020204" pitchFamily="34" charset="0"/>
            </a:endParaRPr>
          </a:p>
          <a:p>
            <a:r>
              <a:rPr lang="en-GB" sz="2000" dirty="0"/>
              <a:t>In figure 2, a </a:t>
            </a:r>
            <a:r>
              <a:rPr lang="en-GB" sz="2400" b="1" dirty="0"/>
              <a:t>W</a:t>
            </a:r>
            <a:r>
              <a:rPr lang="en-GB" sz="2400" b="1" baseline="30000" dirty="0"/>
              <a:t>+</a:t>
            </a:r>
            <a:r>
              <a:rPr lang="en-GB" sz="2000" dirty="0"/>
              <a:t> boson interacts with an electron, which turns into a </a:t>
            </a:r>
            <a:r>
              <a:rPr lang="en-GB" sz="2000" dirty="0">
                <a:latin typeface="Arial" panose="020B0604020202020204" pitchFamily="34" charset="0"/>
                <a:cs typeface="Arial" panose="020B0604020202020204" pitchFamily="34" charset="0"/>
              </a:rPr>
              <a:t>neutrino.</a:t>
            </a:r>
          </a:p>
          <a:p>
            <a:endParaRPr lang="en-GB" sz="2000" dirty="0"/>
          </a:p>
        </p:txBody>
      </p:sp>
      <p:sp>
        <p:nvSpPr>
          <p:cNvPr id="10" name="Rectangle 9">
            <a:extLst>
              <a:ext uri="{FF2B5EF4-FFF2-40B4-BE49-F238E27FC236}">
                <a16:creationId xmlns:a16="http://schemas.microsoft.com/office/drawing/2014/main" id="{28215F50-D295-6812-FC02-375CDB208157}"/>
              </a:ext>
            </a:extLst>
          </p:cNvPr>
          <p:cNvSpPr/>
          <p:nvPr/>
        </p:nvSpPr>
        <p:spPr>
          <a:xfrm>
            <a:off x="152400" y="691662"/>
            <a:ext cx="8618935" cy="1162005"/>
          </a:xfrm>
          <a:prstGeom prst="rect">
            <a:avLst/>
          </a:prstGeom>
          <a:solidFill>
            <a:srgbClr val="F6BEA8"/>
          </a:solidFill>
          <a:ln>
            <a:solidFill>
              <a:srgbClr val="F6B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4B156D5-0C84-1AF8-CF84-01177491C60E}"/>
              </a:ext>
            </a:extLst>
          </p:cNvPr>
          <p:cNvSpPr/>
          <p:nvPr/>
        </p:nvSpPr>
        <p:spPr>
          <a:xfrm>
            <a:off x="175846" y="653339"/>
            <a:ext cx="7430415" cy="1200329"/>
          </a:xfrm>
          <a:prstGeom prst="rect">
            <a:avLst/>
          </a:prstGeom>
          <a:noFill/>
        </p:spPr>
        <p:txBody>
          <a:bodyPr wrap="square" lIns="91440" tIns="45720" rIns="91440" bIns="45720">
            <a:spAutoFit/>
          </a:bodyPr>
          <a:lstStyle/>
          <a:p>
            <a:r>
              <a:rPr lang="en-US" b="0" cap="none" spc="0" dirty="0">
                <a:ln w="0"/>
                <a:solidFill>
                  <a:schemeClr val="tx1"/>
                </a:solidFill>
                <a:effectLst>
                  <a:outerShdw blurRad="38100" dist="19050" dir="2700000" algn="tl" rotWithShape="0">
                    <a:schemeClr val="dk1">
                      <a:alpha val="40000"/>
                    </a:schemeClr>
                  </a:outerShdw>
                </a:effectLst>
              </a:rPr>
              <a:t>4 a   State three differences between a W boson and a virtual photon. </a:t>
            </a:r>
          </a:p>
          <a:p>
            <a:endParaRPr lang="en-US" b="0" cap="none" spc="0" dirty="0">
              <a:ln w="0"/>
              <a:solidFill>
                <a:schemeClr val="tx1"/>
              </a:solidFill>
              <a:effectLst>
                <a:outerShdw blurRad="38100" dist="19050" dir="2700000" algn="tl" rotWithShape="0">
                  <a:schemeClr val="dk1">
                    <a:alpha val="40000"/>
                  </a:schemeClr>
                </a:outerShdw>
              </a:effectLst>
            </a:endParaRPr>
          </a:p>
          <a:p>
            <a:r>
              <a:rPr lang="en-US" b="0" cap="none" spc="0" dirty="0">
                <a:ln w="0"/>
                <a:solidFill>
                  <a:schemeClr val="tx1"/>
                </a:solidFill>
                <a:effectLst>
                  <a:outerShdw blurRad="38100" dist="19050" dir="2700000" algn="tl" rotWithShape="0">
                    <a:schemeClr val="dk1">
                      <a:alpha val="40000"/>
                    </a:schemeClr>
                  </a:outerShdw>
                </a:effectLst>
              </a:rPr>
              <a:t>   b   In both diagrams, a proton changes into a neutron.</a:t>
            </a:r>
          </a:p>
          <a:p>
            <a:r>
              <a:rPr lang="en-US" dirty="0">
                <a:ln w="0"/>
                <a:effectLst>
                  <a:outerShdw blurRad="38100" dist="19050" dir="2700000" algn="tl" rotWithShape="0">
                    <a:schemeClr val="dk1">
                      <a:alpha val="40000"/>
                    </a:schemeClr>
                  </a:outerShdw>
                </a:effectLst>
              </a:rPr>
              <a:t>        D</a:t>
            </a:r>
            <a:r>
              <a:rPr lang="en-US" b="0" cap="none" spc="0" dirty="0">
                <a:ln w="0"/>
                <a:solidFill>
                  <a:schemeClr val="tx1"/>
                </a:solidFill>
                <a:effectLst>
                  <a:outerShdw blurRad="38100" dist="19050" dir="2700000" algn="tl" rotWithShape="0">
                    <a:schemeClr val="dk1">
                      <a:alpha val="40000"/>
                    </a:schemeClr>
                  </a:outerShdw>
                </a:effectLst>
              </a:rPr>
              <a:t>escribe how these two processes differ.</a:t>
            </a:r>
          </a:p>
        </p:txBody>
      </p:sp>
      <p:pic>
        <p:nvPicPr>
          <p:cNvPr id="13" name="Picture 12">
            <a:extLst>
              <a:ext uri="{FF2B5EF4-FFF2-40B4-BE49-F238E27FC236}">
                <a16:creationId xmlns:a16="http://schemas.microsoft.com/office/drawing/2014/main" id="{115C3E91-35F2-7484-8904-4A6E7151AC81}"/>
              </a:ext>
            </a:extLst>
          </p:cNvPr>
          <p:cNvPicPr>
            <a:picLocks noChangeAspect="1"/>
          </p:cNvPicPr>
          <p:nvPr/>
        </p:nvPicPr>
        <p:blipFill>
          <a:blip r:embed="rId4"/>
          <a:stretch>
            <a:fillRect/>
          </a:stretch>
        </p:blipFill>
        <p:spPr>
          <a:xfrm>
            <a:off x="1425670" y="2152985"/>
            <a:ext cx="2775667" cy="2764520"/>
          </a:xfrm>
          <a:prstGeom prst="rect">
            <a:avLst/>
          </a:prstGeom>
        </p:spPr>
      </p:pic>
      <p:pic>
        <p:nvPicPr>
          <p:cNvPr id="21" name="Picture 20">
            <a:extLst>
              <a:ext uri="{FF2B5EF4-FFF2-40B4-BE49-F238E27FC236}">
                <a16:creationId xmlns:a16="http://schemas.microsoft.com/office/drawing/2014/main" id="{08511387-C2CB-6442-CE15-013774ABB785}"/>
              </a:ext>
            </a:extLst>
          </p:cNvPr>
          <p:cNvPicPr>
            <a:picLocks noChangeAspect="1"/>
          </p:cNvPicPr>
          <p:nvPr/>
        </p:nvPicPr>
        <p:blipFill>
          <a:blip r:embed="rId5"/>
          <a:stretch>
            <a:fillRect/>
          </a:stretch>
        </p:blipFill>
        <p:spPr>
          <a:xfrm>
            <a:off x="5061494" y="1983281"/>
            <a:ext cx="2743200" cy="2743200"/>
          </a:xfrm>
          <a:prstGeom prst="rect">
            <a:avLst/>
          </a:prstGeom>
        </p:spPr>
      </p:pic>
      <p:sp>
        <p:nvSpPr>
          <p:cNvPr id="22" name="Rectangle 21">
            <a:extLst>
              <a:ext uri="{FF2B5EF4-FFF2-40B4-BE49-F238E27FC236}">
                <a16:creationId xmlns:a16="http://schemas.microsoft.com/office/drawing/2014/main" id="{8A86863D-30A1-92B9-AA83-0DA560510C24}"/>
              </a:ext>
            </a:extLst>
          </p:cNvPr>
          <p:cNvSpPr/>
          <p:nvPr/>
        </p:nvSpPr>
        <p:spPr>
          <a:xfrm>
            <a:off x="6969906" y="3736512"/>
            <a:ext cx="425116"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e</a:t>
            </a:r>
            <a:r>
              <a:rPr lang="en-US" sz="2400" b="0" cap="none" spc="0" baseline="30000" dirty="0">
                <a:ln w="0"/>
                <a:solidFill>
                  <a:schemeClr val="tx1"/>
                </a:solidFill>
                <a:effectLst>
                  <a:outerShdw blurRad="38100" dist="19050" dir="2700000" algn="tl" rotWithShape="0">
                    <a:schemeClr val="dk1">
                      <a:alpha val="40000"/>
                    </a:schemeClr>
                  </a:outerShdw>
                </a:effectLst>
              </a:rPr>
              <a:t>-</a:t>
            </a:r>
            <a:endParaRPr lang="en-US" sz="4400" b="0" cap="none" spc="0" baseline="30000" dirty="0">
              <a:ln w="0"/>
              <a:solidFill>
                <a:schemeClr val="tx1"/>
              </a:solidFill>
              <a:effectLst>
                <a:outerShdw blurRad="38100" dist="19050" dir="2700000" algn="tl" rotWithShape="0">
                  <a:schemeClr val="dk1">
                    <a:alpha val="40000"/>
                  </a:schemeClr>
                </a:outerShdw>
              </a:effectLst>
            </a:endParaRPr>
          </a:p>
        </p:txBody>
      </p:sp>
      <p:pic>
        <p:nvPicPr>
          <p:cNvPr id="23" name="Picture 22">
            <a:extLst>
              <a:ext uri="{FF2B5EF4-FFF2-40B4-BE49-F238E27FC236}">
                <a16:creationId xmlns:a16="http://schemas.microsoft.com/office/drawing/2014/main" id="{17F86568-48F4-9894-3A35-DD5F77CB0246}"/>
              </a:ext>
            </a:extLst>
          </p:cNvPr>
          <p:cNvPicPr>
            <a:picLocks noChangeAspect="1"/>
          </p:cNvPicPr>
          <p:nvPr/>
        </p:nvPicPr>
        <p:blipFill>
          <a:blip r:embed="rId6"/>
          <a:stretch>
            <a:fillRect/>
          </a:stretch>
        </p:blipFill>
        <p:spPr>
          <a:xfrm>
            <a:off x="7160709" y="2742939"/>
            <a:ext cx="244549" cy="233916"/>
          </a:xfrm>
          <a:prstGeom prst="rect">
            <a:avLst/>
          </a:prstGeom>
        </p:spPr>
      </p:pic>
      <p:sp>
        <p:nvSpPr>
          <p:cNvPr id="24" name="Rectangle 23">
            <a:extLst>
              <a:ext uri="{FF2B5EF4-FFF2-40B4-BE49-F238E27FC236}">
                <a16:creationId xmlns:a16="http://schemas.microsoft.com/office/drawing/2014/main" id="{51477F98-F32B-AC51-4C50-8A92BFCF4C4D}"/>
              </a:ext>
            </a:extLst>
          </p:cNvPr>
          <p:cNvSpPr/>
          <p:nvPr/>
        </p:nvSpPr>
        <p:spPr>
          <a:xfrm>
            <a:off x="4778523" y="4238175"/>
            <a:ext cx="3094785" cy="646331"/>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rPr>
              <a:t>electron capture</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1574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Content Placeholder 3">
            <a:extLst>
              <a:ext uri="{FF2B5EF4-FFF2-40B4-BE49-F238E27FC236}">
                <a16:creationId xmlns:a16="http://schemas.microsoft.com/office/drawing/2014/main" id="{03B83970-DBB4-4C43-B63F-3C43DE14BB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333375"/>
            <a:ext cx="9148763" cy="6380163"/>
          </a:xfrm>
        </p:spPr>
      </p:pic>
      <p:sp>
        <p:nvSpPr>
          <p:cNvPr id="18435" name="Text Box 2">
            <a:extLst>
              <a:ext uri="{FF2B5EF4-FFF2-40B4-BE49-F238E27FC236}">
                <a16:creationId xmlns:a16="http://schemas.microsoft.com/office/drawing/2014/main" id="{6D32C0BE-9FBB-43E4-B780-9E1CAC750AC0}"/>
              </a:ext>
            </a:extLst>
          </p:cNvPr>
          <p:cNvSpPr txBox="1">
            <a:spLocks noChangeArrowheads="1"/>
          </p:cNvSpPr>
          <p:nvPr/>
        </p:nvSpPr>
        <p:spPr bwMode="auto">
          <a:xfrm>
            <a:off x="1331913" y="620713"/>
            <a:ext cx="78120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GB" altLang="en-US" sz="3600" b="1">
                <a:solidFill>
                  <a:srgbClr val="0066FF"/>
                </a:solidFill>
              </a:rPr>
              <a:t>Consolidation</a:t>
            </a:r>
          </a:p>
        </p:txBody>
      </p:sp>
      <p:sp>
        <p:nvSpPr>
          <p:cNvPr id="18436" name="TextBox 5">
            <a:extLst>
              <a:ext uri="{FF2B5EF4-FFF2-40B4-BE49-F238E27FC236}">
                <a16:creationId xmlns:a16="http://schemas.microsoft.com/office/drawing/2014/main" id="{034F18A3-1657-4624-9A2E-D749973E6F7D}"/>
              </a:ext>
            </a:extLst>
          </p:cNvPr>
          <p:cNvSpPr txBox="1">
            <a:spLocks noChangeArrowheads="1"/>
          </p:cNvSpPr>
          <p:nvPr/>
        </p:nvSpPr>
        <p:spPr bwMode="auto">
          <a:xfrm>
            <a:off x="1116013" y="1341438"/>
            <a:ext cx="8027987"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3200"/>
              <a:t>Select two numbers between 1-25 from the following table, write these in the margin of your book. Now complete the sentence/question from the numbers that you have chosen…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500"/>
                                        <p:tgtEl>
                                          <p:spTgt spid="18435"/>
                                        </p:tgtEl>
                                      </p:cBhvr>
                                    </p:animEffect>
                                    <p:set>
                                      <p:cBhvr>
                                        <p:cTn id="7" dur="1" fill="hold">
                                          <p:stCondLst>
                                            <p:cond delay="499"/>
                                          </p:stCondLst>
                                        </p:cTn>
                                        <p:tgtEl>
                                          <p:spTgt spid="18435"/>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500"/>
                                        <p:tgtEl>
                                          <p:spTgt spid="18436"/>
                                        </p:tgtEl>
                                      </p:cBhvr>
                                    </p:animEffect>
                                    <p:set>
                                      <p:cBhvr>
                                        <p:cTn id="10" dur="1" fill="hold">
                                          <p:stCondLst>
                                            <p:cond delay="499"/>
                                          </p:stCondLst>
                                        </p:cTn>
                                        <p:tgtEl>
                                          <p:spTgt spid="18436"/>
                                        </p:tgtEl>
                                        <p:attrNameLst>
                                          <p:attrName>style.visibility</p:attrName>
                                        </p:attrNameLst>
                                      </p:cBhvr>
                                      <p:to>
                                        <p:strVal val="hidden"/>
                                      </p:to>
                                    </p:set>
                                  </p:childTnLst>
                                </p:cTn>
                              </p:par>
                            </p:childTnLst>
                          </p:cTn>
                        </p:par>
                        <p:par>
                          <p:cTn id="11" fill="hold" nodeType="afterGroup">
                            <p:stCondLst>
                              <p:cond delay="500"/>
                            </p:stCondLst>
                            <p:childTnLst>
                              <p:par>
                                <p:cTn id="12" presetID="8" presetClass="entr" presetSubtype="16" fill="hold" nodeType="afterEffect">
                                  <p:stCondLst>
                                    <p:cond delay="0"/>
                                  </p:stCondLst>
                                  <p:childTnLst>
                                    <p:set>
                                      <p:cBhvr>
                                        <p:cTn id="13" dur="1" fill="hold">
                                          <p:stCondLst>
                                            <p:cond delay="0"/>
                                          </p:stCondLst>
                                        </p:cTn>
                                        <p:tgtEl>
                                          <p:spTgt spid="18434"/>
                                        </p:tgtEl>
                                        <p:attrNameLst>
                                          <p:attrName>style.visibility</p:attrName>
                                        </p:attrNameLst>
                                      </p:cBhvr>
                                      <p:to>
                                        <p:strVal val="visible"/>
                                      </p:to>
                                    </p:set>
                                    <p:animEffect transition="in" filter="diamond(in)">
                                      <p:cBhvr>
                                        <p:cTn id="14" dur="10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184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r>
              <a:rPr lang="en-GB" altLang="en-US" u="sng"/>
              <a:t>Forces</a:t>
            </a:r>
          </a:p>
        </p:txBody>
      </p:sp>
      <p:pic>
        <p:nvPicPr>
          <p:cNvPr id="2051" name="Picture 4"/>
          <p:cNvPicPr>
            <a:picLocks noChangeAspect="1" noChangeArrowheads="1"/>
          </p:cNvPicPr>
          <p:nvPr/>
        </p:nvPicPr>
        <p:blipFill>
          <a:blip r:embed="rId2" cstate="print"/>
          <a:srcRect/>
          <a:stretch>
            <a:fillRect/>
          </a:stretch>
        </p:blipFill>
        <p:spPr bwMode="auto">
          <a:xfrm>
            <a:off x="152400" y="1676400"/>
            <a:ext cx="8789988"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8433"/>
            <a:ext cx="8229600" cy="1143000"/>
          </a:xfrm>
        </p:spPr>
        <p:txBody>
          <a:bodyPr/>
          <a:lstStyle/>
          <a:p>
            <a:pPr eaLnBrk="1" hangingPunct="1"/>
            <a:r>
              <a:rPr lang="en-GB" altLang="en-US" u="sng" dirty="0"/>
              <a:t>Objectives</a:t>
            </a:r>
          </a:p>
        </p:txBody>
      </p:sp>
      <p:graphicFrame>
        <p:nvGraphicFramePr>
          <p:cNvPr id="5158" name="Group 38"/>
          <p:cNvGraphicFramePr>
            <a:graphicFrameLocks noGrp="1"/>
          </p:cNvGraphicFramePr>
          <p:nvPr>
            <p:ph sz="half" idx="1"/>
            <p:extLst>
              <p:ext uri="{D42A27DB-BD31-4B8C-83A1-F6EECF244321}">
                <p14:modId xmlns:p14="http://schemas.microsoft.com/office/powerpoint/2010/main" val="1038681653"/>
              </p:ext>
            </p:extLst>
          </p:nvPr>
        </p:nvGraphicFramePr>
        <p:xfrm>
          <a:off x="457200" y="1219200"/>
          <a:ext cx="8458200" cy="5029200"/>
        </p:xfrm>
        <a:graphic>
          <a:graphicData uri="http://schemas.openxmlformats.org/drawingml/2006/table">
            <a:tbl>
              <a:tblPr/>
              <a:tblGrid>
                <a:gridCol w="8458200">
                  <a:extLst>
                    <a:ext uri="{9D8B030D-6E8A-4147-A177-3AD203B41FA5}">
                      <a16:colId xmlns:a16="http://schemas.microsoft.com/office/drawing/2014/main" val="20000"/>
                    </a:ext>
                  </a:extLst>
                </a:gridCol>
              </a:tblGrid>
              <a:tr h="4191000">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n-GB" altLang="en-US" sz="3600" b="0" i="0" u="none" strike="noStrike" cap="none" normalizeH="0" baseline="0" dirty="0">
                          <a:ln>
                            <a:noFill/>
                          </a:ln>
                          <a:solidFill>
                            <a:srgbClr val="000000"/>
                          </a:solidFill>
                          <a:effectLst/>
                          <a:latin typeface="Arial" charset="0"/>
                          <a:cs typeface="Arial" charset="0"/>
                        </a:rPr>
                        <a:t>Describe what is meant by an interaction.</a:t>
                      </a:r>
                    </a:p>
                    <a:p>
                      <a:pPr marL="342900" marR="0" lvl="0" indent="-342900" algn="l" defTabSz="914400" rtl="0" eaLnBrk="1" fontAlgn="base" latinLnBrk="0" hangingPunct="1">
                        <a:lnSpc>
                          <a:spcPct val="100000"/>
                        </a:lnSpc>
                        <a:spcBef>
                          <a:spcPct val="0"/>
                        </a:spcBef>
                        <a:spcAft>
                          <a:spcPct val="0"/>
                        </a:spcAft>
                        <a:buClrTx/>
                        <a:buSzTx/>
                        <a:buFontTx/>
                        <a:buChar char="•"/>
                        <a:tabLst/>
                      </a:pPr>
                      <a:endParaRPr kumimoji="0" lang="en-GB" altLang="en-US" sz="3600" b="0" i="0" u="none" strike="noStrike" cap="none" normalizeH="0" baseline="0" dirty="0">
                        <a:ln>
                          <a:noFill/>
                        </a:ln>
                        <a:solidFill>
                          <a:srgbClr val="000000"/>
                        </a:solidFill>
                        <a:effectLst/>
                        <a:latin typeface="Arial" charset="0"/>
                        <a:cs typeface="Arial" charset="0"/>
                      </a:endParaRPr>
                    </a:p>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n-GB" altLang="en-US" sz="3600" b="0" i="0" u="none" strike="noStrike" cap="none" normalizeH="0" baseline="0" dirty="0">
                          <a:ln>
                            <a:noFill/>
                          </a:ln>
                          <a:solidFill>
                            <a:srgbClr val="000000"/>
                          </a:solidFill>
                          <a:effectLst/>
                          <a:latin typeface="Arial" charset="0"/>
                          <a:cs typeface="Arial" charset="0"/>
                        </a:rPr>
                        <a:t>Name different types of interaction.</a:t>
                      </a:r>
                    </a:p>
                    <a:p>
                      <a:pPr marL="342900" marR="0" lvl="0" indent="-342900" algn="l" defTabSz="914400" rtl="0" eaLnBrk="1" fontAlgn="base" latinLnBrk="0" hangingPunct="1">
                        <a:lnSpc>
                          <a:spcPct val="100000"/>
                        </a:lnSpc>
                        <a:spcBef>
                          <a:spcPct val="0"/>
                        </a:spcBef>
                        <a:spcAft>
                          <a:spcPct val="0"/>
                        </a:spcAft>
                        <a:buClrTx/>
                        <a:buSzTx/>
                        <a:buFontTx/>
                        <a:buChar char="•"/>
                        <a:tabLst/>
                      </a:pPr>
                      <a:endParaRPr kumimoji="0" lang="en-GB" altLang="en-US" sz="3600" b="0" i="0" u="none" strike="noStrike" cap="none" normalizeH="0" baseline="0" dirty="0">
                        <a:ln>
                          <a:noFill/>
                        </a:ln>
                        <a:solidFill>
                          <a:srgbClr val="000000"/>
                        </a:solidFill>
                        <a:effectLst/>
                        <a:latin typeface="Arial" charset="0"/>
                        <a:cs typeface="Arial" charset="0"/>
                      </a:endParaRPr>
                    </a:p>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n-GB" altLang="en-US" sz="3600" b="0" i="0" u="none" strike="noStrike" cap="none" normalizeH="0" baseline="0" dirty="0">
                          <a:ln>
                            <a:noFill/>
                          </a:ln>
                          <a:solidFill>
                            <a:srgbClr val="000000"/>
                          </a:solidFill>
                          <a:effectLst/>
                          <a:latin typeface="Arial" charset="0"/>
                          <a:cs typeface="Arial" charset="0"/>
                        </a:rPr>
                        <a:t>Explain what makes charged particles attract or repel each other.</a:t>
                      </a:r>
                    </a:p>
                    <a:p>
                      <a:pPr marL="342900" marR="0" lvl="0" indent="-342900" algn="l" defTabSz="914400" rtl="0" eaLnBrk="1" fontAlgn="base" latinLnBrk="0" hangingPunct="1">
                        <a:lnSpc>
                          <a:spcPct val="100000"/>
                        </a:lnSpc>
                        <a:spcBef>
                          <a:spcPct val="0"/>
                        </a:spcBef>
                        <a:spcAft>
                          <a:spcPct val="0"/>
                        </a:spcAft>
                        <a:buClrTx/>
                        <a:buSzTx/>
                        <a:buFontTx/>
                        <a:buChar char="•"/>
                        <a:tabLst/>
                      </a:pPr>
                      <a:endParaRPr kumimoji="0" lang="en-GB" altLang="en-US" sz="3600" b="0" i="0" u="none" strike="noStrike" cap="none" normalizeH="0" baseline="0" dirty="0">
                        <a:ln>
                          <a:noFill/>
                        </a:ln>
                        <a:solidFill>
                          <a:srgbClr val="000000"/>
                        </a:solidFill>
                        <a:effectLst/>
                        <a:latin typeface="Arial" charset="0"/>
                        <a:cs typeface="Arial" charset="0"/>
                      </a:endParaRPr>
                    </a:p>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en-GB" altLang="en-US" sz="3600" b="0" i="0" u="none" strike="noStrike" cap="none" normalizeH="0" baseline="0" dirty="0">
                          <a:ln>
                            <a:noFill/>
                          </a:ln>
                          <a:solidFill>
                            <a:srgbClr val="000000"/>
                          </a:solidFill>
                          <a:effectLst/>
                          <a:latin typeface="Arial" charset="0"/>
                          <a:cs typeface="Arial" charset="0"/>
                        </a:rPr>
                        <a:t>Describe an exchange particle.</a:t>
                      </a: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42113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33400" y="228600"/>
            <a:ext cx="7772400" cy="841375"/>
          </a:xfrm>
        </p:spPr>
        <p:txBody>
          <a:bodyPr/>
          <a:lstStyle/>
          <a:p>
            <a:pPr eaLnBrk="1" hangingPunct="1"/>
            <a:r>
              <a:rPr lang="en-GB" altLang="en-US" u="sng"/>
              <a:t>The fundamental forces</a:t>
            </a:r>
          </a:p>
        </p:txBody>
      </p:sp>
      <p:sp>
        <p:nvSpPr>
          <p:cNvPr id="3075" name="Text Box 4"/>
          <p:cNvSpPr txBox="1">
            <a:spLocks noChangeArrowheads="1"/>
          </p:cNvSpPr>
          <p:nvPr/>
        </p:nvSpPr>
        <p:spPr bwMode="auto">
          <a:xfrm>
            <a:off x="685800" y="1676400"/>
            <a:ext cx="7788276" cy="4524315"/>
          </a:xfrm>
          <a:prstGeom prst="rect">
            <a:avLst/>
          </a:prstGeom>
          <a:noFill/>
          <a:ln w="9525">
            <a:noFill/>
            <a:miter lim="800000"/>
            <a:headEnd/>
            <a:tailEnd/>
          </a:ln>
          <a:effectLst/>
        </p:spPr>
        <p:txBody>
          <a:bodyPr wrap="square">
            <a:spAutoFit/>
          </a:bodyPr>
          <a:lstStyle/>
          <a:p>
            <a:pPr>
              <a:buFontTx/>
              <a:buChar char="•"/>
            </a:pPr>
            <a:r>
              <a:rPr lang="en-GB" altLang="en-US" sz="2400" dirty="0"/>
              <a:t> </a:t>
            </a:r>
            <a:r>
              <a:rPr lang="en-GB" altLang="en-US" sz="3600" dirty="0"/>
              <a:t>There are 4 fundamental forces:</a:t>
            </a:r>
          </a:p>
          <a:p>
            <a:pPr>
              <a:buFontTx/>
              <a:buChar char="•"/>
            </a:pPr>
            <a:endParaRPr lang="en-GB" altLang="en-US" sz="3600" dirty="0"/>
          </a:p>
          <a:p>
            <a:pPr lvl="2">
              <a:buFontTx/>
              <a:buChar char="•"/>
            </a:pPr>
            <a:r>
              <a:rPr lang="en-GB" altLang="en-US" sz="3600" dirty="0"/>
              <a:t> Electromagnetic</a:t>
            </a:r>
          </a:p>
          <a:p>
            <a:pPr lvl="2">
              <a:buFontTx/>
              <a:buChar char="•"/>
            </a:pPr>
            <a:r>
              <a:rPr lang="en-GB" altLang="en-US" sz="3600" dirty="0"/>
              <a:t> Strong nuclear force</a:t>
            </a:r>
          </a:p>
          <a:p>
            <a:pPr lvl="2">
              <a:buFontTx/>
              <a:buChar char="•"/>
            </a:pPr>
            <a:r>
              <a:rPr lang="en-GB" altLang="en-US" sz="3600" dirty="0"/>
              <a:t> Weak nuclear force</a:t>
            </a:r>
          </a:p>
          <a:p>
            <a:pPr lvl="2">
              <a:buFontTx/>
              <a:buChar char="•"/>
            </a:pPr>
            <a:r>
              <a:rPr lang="en-GB" altLang="en-US" sz="3600" dirty="0"/>
              <a:t> Gravity</a:t>
            </a:r>
          </a:p>
          <a:p>
            <a:pPr lvl="2">
              <a:buFontTx/>
              <a:buChar char="•"/>
            </a:pPr>
            <a:endParaRPr lang="en-GB" altLang="en-US" sz="3600" dirty="0"/>
          </a:p>
          <a:p>
            <a:pPr lvl="2">
              <a:buFontTx/>
              <a:buChar char="•"/>
            </a:pPr>
            <a:endParaRPr lang="en-GB"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checkerboard(across)">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checkerboard(across)">
                                      <p:cBhvr>
                                        <p:cTn id="12" dur="500"/>
                                        <p:tgtEl>
                                          <p:spTgt spid="30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checkerboard(across)">
                                      <p:cBhvr>
                                        <p:cTn id="17" dur="500"/>
                                        <p:tgtEl>
                                          <p:spTgt spid="30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075">
                                            <p:txEl>
                                              <p:pRg st="4" end="4"/>
                                            </p:txEl>
                                          </p:spTgt>
                                        </p:tgtEl>
                                        <p:attrNameLst>
                                          <p:attrName>style.visibility</p:attrName>
                                        </p:attrNameLst>
                                      </p:cBhvr>
                                      <p:to>
                                        <p:strVal val="visible"/>
                                      </p:to>
                                    </p:set>
                                    <p:animEffect transition="in" filter="checkerboard(across)">
                                      <p:cBhvr>
                                        <p:cTn id="22" dur="500"/>
                                        <p:tgtEl>
                                          <p:spTgt spid="307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animEffect transition="in" filter="checkerboard(across)">
                                      <p:cBhvr>
                                        <p:cTn id="27" dur="500"/>
                                        <p:tgtEl>
                                          <p:spTgt spid="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792162"/>
          </a:xfrm>
        </p:spPr>
        <p:txBody>
          <a:bodyPr/>
          <a:lstStyle/>
          <a:p>
            <a:pPr eaLnBrk="1" hangingPunct="1"/>
            <a:r>
              <a:rPr lang="en-GB" altLang="en-US" u="sng" dirty="0"/>
              <a:t>Electromagnetic force</a:t>
            </a:r>
          </a:p>
        </p:txBody>
      </p:sp>
      <p:sp>
        <p:nvSpPr>
          <p:cNvPr id="4099" name="Rectangle 3"/>
          <p:cNvSpPr>
            <a:spLocks noGrp="1" noChangeArrowheads="1"/>
          </p:cNvSpPr>
          <p:nvPr>
            <p:ph type="body" idx="1"/>
          </p:nvPr>
        </p:nvSpPr>
        <p:spPr>
          <a:xfrm>
            <a:off x="381000" y="1219200"/>
            <a:ext cx="8458200" cy="5410200"/>
          </a:xfrm>
        </p:spPr>
        <p:txBody>
          <a:bodyPr/>
          <a:lstStyle/>
          <a:p>
            <a:pPr eaLnBrk="1" hangingPunct="1">
              <a:buNone/>
            </a:pPr>
            <a:r>
              <a:rPr lang="en-GB" altLang="en-US" sz="2400" dirty="0"/>
              <a:t>What is a force?</a:t>
            </a:r>
          </a:p>
          <a:p>
            <a:pPr eaLnBrk="1" hangingPunct="1">
              <a:buNone/>
            </a:pPr>
            <a:r>
              <a:rPr lang="en-GB" altLang="en-US" sz="2400" dirty="0" smtClean="0"/>
              <a:t>A force is an interaction that results in a change:</a:t>
            </a:r>
          </a:p>
          <a:p>
            <a:pPr eaLnBrk="1" hangingPunct="1">
              <a:buNone/>
            </a:pPr>
            <a:r>
              <a:rPr lang="en-GB" altLang="en-US" sz="2400" dirty="0"/>
              <a:t>i</a:t>
            </a:r>
            <a:r>
              <a:rPr lang="en-GB" altLang="en-US" sz="2400" dirty="0" smtClean="0"/>
              <a:t>n direction, in shape, in speed</a:t>
            </a:r>
            <a:endParaRPr lang="en-GB" altLang="en-US" sz="2400" dirty="0" smtClean="0"/>
          </a:p>
          <a:p>
            <a:pPr eaLnBrk="1" hangingPunct="1">
              <a:buNone/>
            </a:pPr>
            <a:endParaRPr lang="en-GB" altLang="en-US" sz="2400" dirty="0"/>
          </a:p>
          <a:p>
            <a:pPr eaLnBrk="1" hangingPunct="1">
              <a:buNone/>
            </a:pPr>
            <a:r>
              <a:rPr lang="en-GB" altLang="en-US" sz="2400" dirty="0" smtClean="0"/>
              <a:t>So we can see that </a:t>
            </a:r>
            <a:r>
              <a:rPr lang="en-GB" altLang="en-US" sz="2400" dirty="0"/>
              <a:t>an object can have its momentum altered by an interacting force on the object</a:t>
            </a:r>
            <a:r>
              <a:rPr lang="en-GB" altLang="en-US" sz="2400" dirty="0" smtClean="0"/>
              <a:t>.</a:t>
            </a:r>
          </a:p>
          <a:p>
            <a:pPr eaLnBrk="1" hangingPunct="1">
              <a:buNone/>
            </a:pPr>
            <a:endParaRPr lang="en-GB" altLang="en-US" sz="2400" dirty="0"/>
          </a:p>
          <a:p>
            <a:pPr eaLnBrk="1" hangingPunct="1">
              <a:buNone/>
            </a:pPr>
            <a:r>
              <a:rPr lang="en-GB" altLang="en-US" sz="2400" dirty="0"/>
              <a:t>By applying Newton’s 3</a:t>
            </a:r>
            <a:r>
              <a:rPr lang="en-GB" altLang="en-US" sz="2400" baseline="30000" dirty="0"/>
              <a:t>rd</a:t>
            </a:r>
            <a:r>
              <a:rPr lang="en-GB" altLang="en-US" sz="2400" dirty="0"/>
              <a:t> law of motion, we know that when two objects interact, they will exert equal and opposite forces on each other. When this happens, momentum must be conserved and is therefore, transferred between the objects by these forces, if no other forces act on them.</a:t>
            </a:r>
          </a:p>
          <a:p>
            <a:pPr eaLnBrk="1" hangingPunct="1">
              <a:buNone/>
            </a:pPr>
            <a:endParaRPr lang="en-GB" altLang="en-US" sz="2400" dirty="0"/>
          </a:p>
          <a:p>
            <a:pPr eaLnBrk="1" hangingPunct="1">
              <a:buNone/>
            </a:pPr>
            <a:endParaRPr lang="en-GB"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checkerboard(across)">
                                      <p:cBhvr>
                                        <p:cTn id="7" dur="500"/>
                                        <p:tgtEl>
                                          <p:spTgt spid="40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99">
                                            <p:txEl>
                                              <p:pRg st="2" end="2"/>
                                            </p:txEl>
                                          </p:spTgt>
                                        </p:tgtEl>
                                        <p:attrNameLst>
                                          <p:attrName>style.visibility</p:attrName>
                                        </p:attrNameLst>
                                      </p:cBhvr>
                                      <p:to>
                                        <p:strVal val="visible"/>
                                      </p:to>
                                    </p:set>
                                    <p:animEffect transition="in" filter="checkerboard(across)">
                                      <p:cBhvr>
                                        <p:cTn id="12" dur="500"/>
                                        <p:tgtEl>
                                          <p:spTgt spid="40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099">
                                            <p:txEl>
                                              <p:pRg st="4" end="4"/>
                                            </p:txEl>
                                          </p:spTgt>
                                        </p:tgtEl>
                                        <p:attrNameLst>
                                          <p:attrName>style.visibility</p:attrName>
                                        </p:attrNameLst>
                                      </p:cBhvr>
                                      <p:to>
                                        <p:strVal val="visible"/>
                                      </p:to>
                                    </p:set>
                                    <p:animEffect transition="in" filter="checkerboard(across)">
                                      <p:cBhvr>
                                        <p:cTn id="17" dur="500"/>
                                        <p:tgtEl>
                                          <p:spTgt spid="409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099">
                                            <p:txEl>
                                              <p:pRg st="6" end="6"/>
                                            </p:txEl>
                                          </p:spTgt>
                                        </p:tgtEl>
                                        <p:attrNameLst>
                                          <p:attrName>style.visibility</p:attrName>
                                        </p:attrNameLst>
                                      </p:cBhvr>
                                      <p:to>
                                        <p:strVal val="visible"/>
                                      </p:to>
                                    </p:set>
                                    <p:animEffect transition="in" filter="checkerboard(across)">
                                      <p:cBhvr>
                                        <p:cTn id="22" dur="500"/>
                                        <p:tgtEl>
                                          <p:spTgt spid="4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792162"/>
          </a:xfrm>
        </p:spPr>
        <p:txBody>
          <a:bodyPr/>
          <a:lstStyle/>
          <a:p>
            <a:pPr eaLnBrk="1" hangingPunct="1"/>
            <a:r>
              <a:rPr lang="en-GB" altLang="en-US" u="sng" dirty="0"/>
              <a:t>Electromagnetic force</a:t>
            </a:r>
          </a:p>
        </p:txBody>
      </p:sp>
      <p:sp>
        <p:nvSpPr>
          <p:cNvPr id="4099" name="Rectangle 3"/>
          <p:cNvSpPr>
            <a:spLocks noGrp="1" noChangeArrowheads="1"/>
          </p:cNvSpPr>
          <p:nvPr>
            <p:ph type="body" idx="1"/>
          </p:nvPr>
        </p:nvSpPr>
        <p:spPr>
          <a:xfrm>
            <a:off x="381000" y="1219200"/>
            <a:ext cx="8458200" cy="5410200"/>
          </a:xfrm>
        </p:spPr>
        <p:txBody>
          <a:bodyPr/>
          <a:lstStyle/>
          <a:p>
            <a:pPr eaLnBrk="1" hangingPunct="1">
              <a:buNone/>
            </a:pPr>
            <a:r>
              <a:rPr lang="en-GB" altLang="en-US" sz="2400" dirty="0" smtClean="0"/>
              <a:t>Okay then,</a:t>
            </a:r>
          </a:p>
          <a:p>
            <a:pPr eaLnBrk="1" hangingPunct="1">
              <a:buNone/>
            </a:pPr>
            <a:endParaRPr lang="en-GB" altLang="en-US" sz="2400" dirty="0"/>
          </a:p>
          <a:p>
            <a:pPr eaLnBrk="1" hangingPunct="1">
              <a:buNone/>
            </a:pPr>
            <a:r>
              <a:rPr lang="en-GB" altLang="en-US" sz="2400" dirty="0" smtClean="0"/>
              <a:t>Imagine we have two electrons:</a:t>
            </a:r>
          </a:p>
          <a:p>
            <a:pPr eaLnBrk="1" hangingPunct="1">
              <a:buNone/>
            </a:pPr>
            <a:endParaRPr lang="en-GB" altLang="en-US" sz="2400" dirty="0"/>
          </a:p>
          <a:p>
            <a:pPr eaLnBrk="1" hangingPunct="1">
              <a:buNone/>
            </a:pPr>
            <a:endParaRPr lang="en-GB" altLang="en-US" sz="2400" dirty="0" smtClean="0"/>
          </a:p>
          <a:p>
            <a:pPr eaLnBrk="1" hangingPunct="1">
              <a:buNone/>
            </a:pPr>
            <a:endParaRPr lang="en-GB" altLang="en-US" sz="2400" dirty="0"/>
          </a:p>
          <a:p>
            <a:pPr eaLnBrk="1" hangingPunct="1">
              <a:buNone/>
            </a:pPr>
            <a:endParaRPr lang="en-GB" altLang="en-US" sz="2400" dirty="0" smtClean="0"/>
          </a:p>
          <a:p>
            <a:pPr eaLnBrk="1" hangingPunct="1">
              <a:buNone/>
            </a:pPr>
            <a:endParaRPr lang="en-GB" altLang="en-US" sz="2400" dirty="0"/>
          </a:p>
          <a:p>
            <a:pPr eaLnBrk="1" hangingPunct="1">
              <a:buNone/>
            </a:pPr>
            <a:r>
              <a:rPr lang="en-GB" altLang="en-US" sz="2400" dirty="0" smtClean="0"/>
              <a:t>We can see that they are electrons as they are negative….</a:t>
            </a:r>
          </a:p>
          <a:p>
            <a:pPr eaLnBrk="1" hangingPunct="1">
              <a:buNone/>
            </a:pPr>
            <a:r>
              <a:rPr lang="en-GB" altLang="en-US" sz="2400" dirty="0" smtClean="0"/>
              <a:t>But, the question is this: How do the electrons know to repel each other??</a:t>
            </a:r>
            <a:endParaRPr lang="en-GB" altLang="en-US" sz="2400" dirty="0" smtClean="0"/>
          </a:p>
          <a:p>
            <a:pPr eaLnBrk="1" hangingPunct="1">
              <a:buNone/>
            </a:pPr>
            <a:endParaRPr lang="en-GB" altLang="en-US" sz="2400" dirty="0"/>
          </a:p>
          <a:p>
            <a:pPr eaLnBrk="1" hangingPunct="1">
              <a:buNone/>
            </a:pPr>
            <a:endParaRPr lang="en-GB" altLang="en-US" sz="2400" dirty="0"/>
          </a:p>
          <a:p>
            <a:pPr eaLnBrk="1" hangingPunct="1">
              <a:buNone/>
            </a:pPr>
            <a:endParaRPr lang="en-GB" altLang="en-US" sz="2400" dirty="0"/>
          </a:p>
          <a:p>
            <a:pPr eaLnBrk="1" hangingPunct="1">
              <a:buNone/>
            </a:pPr>
            <a:endParaRPr lang="en-GB" altLang="en-US" sz="2400" dirty="0"/>
          </a:p>
        </p:txBody>
      </p:sp>
      <p:sp>
        <p:nvSpPr>
          <p:cNvPr id="3" name="Smiley Face 2"/>
          <p:cNvSpPr/>
          <p:nvPr/>
        </p:nvSpPr>
        <p:spPr>
          <a:xfrm>
            <a:off x="3178865" y="2895600"/>
            <a:ext cx="1447800" cy="1295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miley Face 5"/>
          <p:cNvSpPr/>
          <p:nvPr/>
        </p:nvSpPr>
        <p:spPr>
          <a:xfrm>
            <a:off x="4953000" y="2895600"/>
            <a:ext cx="1447800" cy="1295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127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checkerboard(across)">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99">
                                            <p:txEl>
                                              <p:pRg st="2" end="2"/>
                                            </p:txEl>
                                          </p:spTgt>
                                        </p:tgtEl>
                                        <p:attrNameLst>
                                          <p:attrName>style.visibility</p:attrName>
                                        </p:attrNameLst>
                                      </p:cBhvr>
                                      <p:to>
                                        <p:strVal val="visible"/>
                                      </p:to>
                                    </p:set>
                                    <p:animEffect transition="in" filter="checkerboard(across)">
                                      <p:cBhvr>
                                        <p:cTn id="12" dur="500"/>
                                        <p:tgtEl>
                                          <p:spTgt spid="40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099">
                                            <p:txEl>
                                              <p:pRg st="8" end="8"/>
                                            </p:txEl>
                                          </p:spTgt>
                                        </p:tgtEl>
                                        <p:attrNameLst>
                                          <p:attrName>style.visibility</p:attrName>
                                        </p:attrNameLst>
                                      </p:cBhvr>
                                      <p:to>
                                        <p:strVal val="visible"/>
                                      </p:to>
                                    </p:set>
                                    <p:animEffect transition="in" filter="checkerboard(across)">
                                      <p:cBhvr>
                                        <p:cTn id="17" dur="500"/>
                                        <p:tgtEl>
                                          <p:spTgt spid="4099">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099">
                                            <p:txEl>
                                              <p:pRg st="9" end="9"/>
                                            </p:txEl>
                                          </p:spTgt>
                                        </p:tgtEl>
                                        <p:attrNameLst>
                                          <p:attrName>style.visibility</p:attrName>
                                        </p:attrNameLst>
                                      </p:cBhvr>
                                      <p:to>
                                        <p:strVal val="visible"/>
                                      </p:to>
                                    </p:set>
                                    <p:animEffect transition="in" filter="checkerboard(across)">
                                      <p:cBhvr>
                                        <p:cTn id="22" dur="500"/>
                                        <p:tgtEl>
                                          <p:spTgt spid="40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792162"/>
          </a:xfrm>
        </p:spPr>
        <p:txBody>
          <a:bodyPr/>
          <a:lstStyle/>
          <a:p>
            <a:pPr eaLnBrk="1" hangingPunct="1"/>
            <a:r>
              <a:rPr lang="en-GB" altLang="en-US" u="sng" dirty="0"/>
              <a:t>Electromagnetic force</a:t>
            </a:r>
          </a:p>
        </p:txBody>
      </p:sp>
      <p:sp>
        <p:nvSpPr>
          <p:cNvPr id="4099" name="Rectangle 3"/>
          <p:cNvSpPr>
            <a:spLocks noGrp="1" noChangeArrowheads="1"/>
          </p:cNvSpPr>
          <p:nvPr>
            <p:ph type="body" idx="1"/>
          </p:nvPr>
        </p:nvSpPr>
        <p:spPr>
          <a:xfrm>
            <a:off x="381000" y="1219200"/>
            <a:ext cx="8458200" cy="5410200"/>
          </a:xfrm>
        </p:spPr>
        <p:txBody>
          <a:bodyPr/>
          <a:lstStyle/>
          <a:p>
            <a:pPr eaLnBrk="1" hangingPunct="1">
              <a:buNone/>
            </a:pPr>
            <a:r>
              <a:rPr lang="en-GB" altLang="en-US" sz="2400" dirty="0" smtClean="0"/>
              <a:t>Okay then,</a:t>
            </a:r>
          </a:p>
          <a:p>
            <a:pPr eaLnBrk="1" hangingPunct="1">
              <a:buNone/>
            </a:pPr>
            <a:endParaRPr lang="en-GB" altLang="en-US" sz="2400" dirty="0"/>
          </a:p>
          <a:p>
            <a:pPr eaLnBrk="1" hangingPunct="1">
              <a:buNone/>
            </a:pPr>
            <a:r>
              <a:rPr lang="en-GB" altLang="en-US" sz="2400" dirty="0" smtClean="0"/>
              <a:t>Imagine we have two electrons:</a:t>
            </a:r>
          </a:p>
          <a:p>
            <a:pPr eaLnBrk="1" hangingPunct="1">
              <a:buNone/>
            </a:pPr>
            <a:endParaRPr lang="en-GB" altLang="en-US" sz="2400" dirty="0"/>
          </a:p>
          <a:p>
            <a:pPr eaLnBrk="1" hangingPunct="1">
              <a:buNone/>
            </a:pPr>
            <a:endParaRPr lang="en-GB" altLang="en-US" sz="2400" dirty="0" smtClean="0"/>
          </a:p>
          <a:p>
            <a:pPr eaLnBrk="1" hangingPunct="1">
              <a:buNone/>
            </a:pPr>
            <a:endParaRPr lang="en-GB" altLang="en-US" sz="2400" dirty="0"/>
          </a:p>
          <a:p>
            <a:pPr eaLnBrk="1" hangingPunct="1">
              <a:buNone/>
            </a:pPr>
            <a:endParaRPr lang="en-GB" altLang="en-US" sz="2400" dirty="0" smtClean="0"/>
          </a:p>
          <a:p>
            <a:pPr eaLnBrk="1" hangingPunct="1">
              <a:buNone/>
            </a:pPr>
            <a:endParaRPr lang="en-GB" altLang="en-US" sz="2400" dirty="0"/>
          </a:p>
          <a:p>
            <a:pPr eaLnBrk="1" hangingPunct="1">
              <a:buNone/>
            </a:pPr>
            <a:r>
              <a:rPr lang="en-GB" altLang="en-US" sz="2400" dirty="0" smtClean="0"/>
              <a:t>So we say that the interaction is carried by a particle that is exchanged between the electrons. This interaction causes the electrons to repel, with equal and opposite force on them. The force is an electromagnetic force. </a:t>
            </a:r>
          </a:p>
          <a:p>
            <a:pPr eaLnBrk="1" hangingPunct="1">
              <a:buNone/>
            </a:pPr>
            <a:endParaRPr lang="en-GB" altLang="en-US" sz="2400" dirty="0"/>
          </a:p>
          <a:p>
            <a:pPr eaLnBrk="1" hangingPunct="1">
              <a:buNone/>
            </a:pPr>
            <a:endParaRPr lang="en-GB" altLang="en-US" sz="2400" dirty="0"/>
          </a:p>
          <a:p>
            <a:pPr eaLnBrk="1" hangingPunct="1">
              <a:buNone/>
            </a:pPr>
            <a:endParaRPr lang="en-GB" altLang="en-US" sz="2400" dirty="0"/>
          </a:p>
          <a:p>
            <a:pPr eaLnBrk="1" hangingPunct="1">
              <a:buNone/>
            </a:pPr>
            <a:endParaRPr lang="en-GB" altLang="en-US" sz="2400" dirty="0"/>
          </a:p>
        </p:txBody>
      </p:sp>
      <p:sp>
        <p:nvSpPr>
          <p:cNvPr id="3" name="Smiley Face 2"/>
          <p:cNvSpPr/>
          <p:nvPr/>
        </p:nvSpPr>
        <p:spPr>
          <a:xfrm>
            <a:off x="1981200" y="2890630"/>
            <a:ext cx="1447800" cy="1295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miley Face 5"/>
          <p:cNvSpPr/>
          <p:nvPr/>
        </p:nvSpPr>
        <p:spPr>
          <a:xfrm>
            <a:off x="5562600" y="2895600"/>
            <a:ext cx="1447800" cy="12954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p:cNvCxnSpPr/>
          <p:nvPr/>
        </p:nvCxnSpPr>
        <p:spPr>
          <a:xfrm flipH="1">
            <a:off x="1219200" y="3538330"/>
            <a:ext cx="77856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7010400" y="3538330"/>
            <a:ext cx="77856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4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checkerboard(across)">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99">
                                            <p:txEl>
                                              <p:pRg st="2" end="2"/>
                                            </p:txEl>
                                          </p:spTgt>
                                        </p:tgtEl>
                                        <p:attrNameLst>
                                          <p:attrName>style.visibility</p:attrName>
                                        </p:attrNameLst>
                                      </p:cBhvr>
                                      <p:to>
                                        <p:strVal val="visible"/>
                                      </p:to>
                                    </p:set>
                                    <p:animEffect transition="in" filter="checkerboard(across)">
                                      <p:cBhvr>
                                        <p:cTn id="12" dur="500"/>
                                        <p:tgtEl>
                                          <p:spTgt spid="40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099">
                                            <p:txEl>
                                              <p:pRg st="8" end="8"/>
                                            </p:txEl>
                                          </p:spTgt>
                                        </p:tgtEl>
                                        <p:attrNameLst>
                                          <p:attrName>style.visibility</p:attrName>
                                        </p:attrNameLst>
                                      </p:cBhvr>
                                      <p:to>
                                        <p:strVal val="visible"/>
                                      </p:to>
                                    </p:set>
                                    <p:animEffect transition="in" filter="checkerboard(across)">
                                      <p:cBhvr>
                                        <p:cTn id="17" dur="500"/>
                                        <p:tgtEl>
                                          <p:spTgt spid="40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792162"/>
          </a:xfrm>
        </p:spPr>
        <p:txBody>
          <a:bodyPr/>
          <a:lstStyle/>
          <a:p>
            <a:pPr eaLnBrk="1" hangingPunct="1"/>
            <a:r>
              <a:rPr lang="en-GB" altLang="en-US" u="sng" dirty="0"/>
              <a:t>Feynman diagrams</a:t>
            </a:r>
          </a:p>
        </p:txBody>
      </p:sp>
      <p:sp>
        <p:nvSpPr>
          <p:cNvPr id="4099" name="Rectangle 3"/>
          <p:cNvSpPr>
            <a:spLocks noGrp="1" noChangeArrowheads="1"/>
          </p:cNvSpPr>
          <p:nvPr>
            <p:ph type="body" idx="1"/>
          </p:nvPr>
        </p:nvSpPr>
        <p:spPr>
          <a:xfrm>
            <a:off x="333322" y="1080448"/>
            <a:ext cx="5348654" cy="5364162"/>
          </a:xfrm>
        </p:spPr>
        <p:txBody>
          <a:bodyPr/>
          <a:lstStyle/>
          <a:p>
            <a:pPr eaLnBrk="1" hangingPunct="1">
              <a:buNone/>
            </a:pPr>
            <a:r>
              <a:rPr lang="en-GB" altLang="en-US" sz="2400" dirty="0"/>
              <a:t>For example, if two protons came close to each other, they would repel each other due to both having the exact same charge.</a:t>
            </a:r>
          </a:p>
          <a:p>
            <a:pPr eaLnBrk="1" hangingPunct="1">
              <a:buNone/>
            </a:pPr>
            <a:endParaRPr lang="en-GB" altLang="en-US" sz="2400" dirty="0"/>
          </a:p>
          <a:p>
            <a:pPr eaLnBrk="1" hangingPunct="1">
              <a:buNone/>
            </a:pPr>
            <a:r>
              <a:rPr lang="en-GB" altLang="en-US" sz="2400" dirty="0"/>
              <a:t>Richard Feynman said the electromagnetic force between two charged objects is due to the exchange of </a:t>
            </a:r>
            <a:r>
              <a:rPr lang="en-GB" altLang="en-US" sz="2400" i="1" u="sng" dirty="0"/>
              <a:t>virtual photons</a:t>
            </a:r>
            <a:r>
              <a:rPr lang="en-GB" altLang="en-US" sz="2400" dirty="0"/>
              <a:t>.</a:t>
            </a:r>
          </a:p>
          <a:p>
            <a:pPr eaLnBrk="1" hangingPunct="1">
              <a:buNone/>
            </a:pPr>
            <a:endParaRPr lang="en-GB" altLang="en-US" sz="2400" dirty="0"/>
          </a:p>
          <a:p>
            <a:pPr eaLnBrk="1" hangingPunct="1">
              <a:buNone/>
            </a:pPr>
            <a:r>
              <a:rPr lang="en-GB" altLang="en-US" sz="2400" dirty="0"/>
              <a:t>Feynman diagrams help us to illustrate and understand the interactions between particles and the exchange particles involved.</a:t>
            </a:r>
          </a:p>
          <a:p>
            <a:pPr eaLnBrk="1" hangingPunct="1">
              <a:buNone/>
            </a:pPr>
            <a:endParaRPr lang="en-GB" altLang="en-US" sz="2800" dirty="0"/>
          </a:p>
        </p:txBody>
      </p:sp>
      <p:pic>
        <p:nvPicPr>
          <p:cNvPr id="2" name="Picture 1">
            <a:extLst>
              <a:ext uri="{FF2B5EF4-FFF2-40B4-BE49-F238E27FC236}">
                <a16:creationId xmlns:a16="http://schemas.microsoft.com/office/drawing/2014/main" id="{CABFEE1D-3E00-F1EC-E4C3-BCF65DFE8738}"/>
              </a:ext>
            </a:extLst>
          </p:cNvPr>
          <p:cNvPicPr>
            <a:picLocks noChangeAspect="1"/>
          </p:cNvPicPr>
          <p:nvPr/>
        </p:nvPicPr>
        <p:blipFill>
          <a:blip r:embed="rId2"/>
          <a:stretch>
            <a:fillRect/>
          </a:stretch>
        </p:blipFill>
        <p:spPr>
          <a:xfrm>
            <a:off x="5873862" y="2095500"/>
            <a:ext cx="2403593" cy="2667000"/>
          </a:xfrm>
          <a:prstGeom prst="rect">
            <a:avLst/>
          </a:prstGeom>
        </p:spPr>
      </p:pic>
      <p:cxnSp>
        <p:nvCxnSpPr>
          <p:cNvPr id="3" name="Straight Arrow Connector 2">
            <a:extLst>
              <a:ext uri="{FF2B5EF4-FFF2-40B4-BE49-F238E27FC236}">
                <a16:creationId xmlns:a16="http://schemas.microsoft.com/office/drawing/2014/main" id="{761527BD-CD76-0D5C-F5E8-DFF0D5919A0A}"/>
              </a:ext>
            </a:extLst>
          </p:cNvPr>
          <p:cNvCxnSpPr/>
          <p:nvPr/>
        </p:nvCxnSpPr>
        <p:spPr>
          <a:xfrm flipV="1">
            <a:off x="8260029" y="2686119"/>
            <a:ext cx="0" cy="5334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A99C2B4-D16F-82D1-54C7-05742080DAA0}"/>
              </a:ext>
            </a:extLst>
          </p:cNvPr>
          <p:cNvSpPr/>
          <p:nvPr/>
        </p:nvSpPr>
        <p:spPr>
          <a:xfrm>
            <a:off x="7876257" y="2788759"/>
            <a:ext cx="767544" cy="923330"/>
          </a:xfrm>
          <a:prstGeom prst="rect">
            <a:avLst/>
          </a:prstGeom>
          <a:noFill/>
        </p:spPr>
        <p:txBody>
          <a:bodyPr wrap="square" lIns="91440" tIns="45720" rIns="91440" bIns="45720">
            <a:spAutoFit/>
          </a:bodyPr>
          <a:lstStyle/>
          <a:p>
            <a:pPr algn="ctr"/>
            <a:r>
              <a:rPr lang="en-US" b="0" cap="none" spc="0" dirty="0">
                <a:ln w="0"/>
                <a:solidFill>
                  <a:srgbClr val="FF0000"/>
                </a:solidFill>
                <a:effectLst>
                  <a:outerShdw blurRad="38100" dist="19050" dir="2700000" algn="tl" rotWithShape="0">
                    <a:schemeClr val="dk1">
                      <a:alpha val="40000"/>
                    </a:schemeClr>
                  </a:outerShdw>
                </a:effectLst>
              </a:rPr>
              <a:t>time</a:t>
            </a:r>
            <a:endParaRPr lang="en-US" sz="5400" b="0" cap="none" spc="0" dirty="0">
              <a:ln w="0"/>
              <a:solidFill>
                <a:srgbClr val="FF0000"/>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3BF75B11-2144-A933-3F0E-4409FE2F9F2B}"/>
              </a:ext>
            </a:extLst>
          </p:cNvPr>
          <p:cNvSpPr/>
          <p:nvPr/>
        </p:nvSpPr>
        <p:spPr>
          <a:xfrm>
            <a:off x="6777016" y="4727331"/>
            <a:ext cx="1992808" cy="584775"/>
          </a:xfrm>
          <a:prstGeom prst="rect">
            <a:avLst/>
          </a:prstGeom>
          <a:noFill/>
        </p:spPr>
        <p:txBody>
          <a:bodyPr wrap="square" lIns="91440" tIns="45720" rIns="91440" bIns="45720">
            <a:spAutoFit/>
          </a:bodyPr>
          <a:lstStyle/>
          <a:p>
            <a:pPr algn="ctr"/>
            <a:r>
              <a:rPr lang="en-US" sz="1600" b="0" cap="none" spc="0" dirty="0">
                <a:ln w="0"/>
                <a:solidFill>
                  <a:srgbClr val="FF0000"/>
                </a:solidFill>
                <a:effectLst>
                  <a:outerShdw blurRad="38100" dist="19050" dir="2700000" algn="tl" rotWithShape="0">
                    <a:schemeClr val="dk1">
                      <a:alpha val="40000"/>
                    </a:schemeClr>
                  </a:outerShdw>
                </a:effectLst>
              </a:rPr>
              <a:t>p – proton</a:t>
            </a:r>
          </a:p>
          <a:p>
            <a:pPr algn="ctr"/>
            <a:r>
              <a:rPr lang="en-US" sz="1600" dirty="0">
                <a:ln w="0"/>
                <a:solidFill>
                  <a:srgbClr val="FF0000"/>
                </a:solidFill>
                <a:effectLst>
                  <a:outerShdw blurRad="38100" dist="19050" dir="2700000" algn="tl" rotWithShape="0">
                    <a:schemeClr val="dk1">
                      <a:alpha val="40000"/>
                    </a:schemeClr>
                  </a:outerShdw>
                </a:effectLst>
              </a:rPr>
              <a:t>Ɣ – virtual photon</a:t>
            </a:r>
            <a:endParaRPr lang="en-US" sz="1600" b="0" cap="none" spc="0" dirty="0">
              <a:ln w="0"/>
              <a:solidFill>
                <a:srgbClr val="FF0000"/>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checkerboard(across)">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99">
                                            <p:txEl>
                                              <p:pRg st="2" end="2"/>
                                            </p:txEl>
                                          </p:spTgt>
                                        </p:tgtEl>
                                        <p:attrNameLst>
                                          <p:attrName>style.visibility</p:attrName>
                                        </p:attrNameLst>
                                      </p:cBhvr>
                                      <p:to>
                                        <p:strVal val="visible"/>
                                      </p:to>
                                    </p:set>
                                    <p:animEffect transition="in" filter="checkerboard(across)">
                                      <p:cBhvr>
                                        <p:cTn id="12" dur="500"/>
                                        <p:tgtEl>
                                          <p:spTgt spid="40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099">
                                            <p:txEl>
                                              <p:pRg st="4" end="4"/>
                                            </p:txEl>
                                          </p:spTgt>
                                        </p:tgtEl>
                                        <p:attrNameLst>
                                          <p:attrName>style.visibility</p:attrName>
                                        </p:attrNameLst>
                                      </p:cBhvr>
                                      <p:to>
                                        <p:strVal val="visible"/>
                                      </p:to>
                                    </p:set>
                                    <p:animEffect transition="in" filter="checkerboard(across)">
                                      <p:cBhvr>
                                        <p:cTn id="17"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D80638B355E84080092CD17E963854" ma:contentTypeVersion="15" ma:contentTypeDescription="Create a new document." ma:contentTypeScope="" ma:versionID="bdf871eb224d9016bd043e5a0b2f634c">
  <xsd:schema xmlns:xsd="http://www.w3.org/2001/XMLSchema" xmlns:xs="http://www.w3.org/2001/XMLSchema" xmlns:p="http://schemas.microsoft.com/office/2006/metadata/properties" xmlns:ns3="1ece2674-e0b3-401a-99ad-61a647541f04" xmlns:ns4="e4d3fbb3-f57c-48c8-a741-84a13472144b" targetNamespace="http://schemas.microsoft.com/office/2006/metadata/properties" ma:root="true" ma:fieldsID="7872aa499fb6fed599d6fcc0cd0efb80" ns3:_="" ns4:_="">
    <xsd:import namespace="1ece2674-e0b3-401a-99ad-61a647541f04"/>
    <xsd:import namespace="e4d3fbb3-f57c-48c8-a741-84a13472144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ce2674-e0b3-401a-99ad-61a647541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d3fbb3-f57c-48c8-a741-84a13472144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ece2674-e0b3-401a-99ad-61a647541f04" xsi:nil="true"/>
  </documentManagement>
</p:properties>
</file>

<file path=customXml/itemProps1.xml><?xml version="1.0" encoding="utf-8"?>
<ds:datastoreItem xmlns:ds="http://schemas.openxmlformats.org/officeDocument/2006/customXml" ds:itemID="{6358C7B7-EF4D-486C-983C-DDAD0CF5362F}">
  <ds:schemaRefs>
    <ds:schemaRef ds:uri="http://schemas.microsoft.com/sharepoint/v3/contenttype/forms"/>
  </ds:schemaRefs>
</ds:datastoreItem>
</file>

<file path=customXml/itemProps2.xml><?xml version="1.0" encoding="utf-8"?>
<ds:datastoreItem xmlns:ds="http://schemas.openxmlformats.org/officeDocument/2006/customXml" ds:itemID="{13B01491-993E-4602-BF08-EB569255DD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ce2674-e0b3-401a-99ad-61a647541f04"/>
    <ds:schemaRef ds:uri="e4d3fbb3-f57c-48c8-a741-84a1347214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05AD78-39C9-4EB7-90EC-A9AC05303AE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4d3fbb3-f57c-48c8-a741-84a13472144b"/>
    <ds:schemaRef ds:uri="1ece2674-e0b3-401a-99ad-61a647541f0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933</TotalTime>
  <Words>1431</Words>
  <Application>Microsoft Office PowerPoint</Application>
  <PresentationFormat>On-screen Show (4:3)</PresentationFormat>
  <Paragraphs>250</Paragraphs>
  <Slides>28</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Cambria Math</vt:lpstr>
      <vt:lpstr>Wingdings</vt:lpstr>
      <vt:lpstr>Default Design</vt:lpstr>
      <vt:lpstr>Matter and radiation</vt:lpstr>
      <vt:lpstr>PowerPoint Presentation</vt:lpstr>
      <vt:lpstr>Forces</vt:lpstr>
      <vt:lpstr>Objectives</vt:lpstr>
      <vt:lpstr>The fundamental forces</vt:lpstr>
      <vt:lpstr>Electromagnetic force</vt:lpstr>
      <vt:lpstr>Electromagnetic force</vt:lpstr>
      <vt:lpstr>Electromagnetic force</vt:lpstr>
      <vt:lpstr>Feynman diagrams</vt:lpstr>
      <vt:lpstr>Feynman diagrams</vt:lpstr>
      <vt:lpstr>Feynman diagrams</vt:lpstr>
      <vt:lpstr>An interaction model</vt:lpstr>
      <vt:lpstr>An interaction model</vt:lpstr>
      <vt:lpstr>Virtual Photons</vt:lpstr>
      <vt:lpstr>The weak nuclear force</vt:lpstr>
      <vt:lpstr>The weak nuclear force</vt:lpstr>
      <vt:lpstr>The weak nuclear force</vt:lpstr>
      <vt:lpstr>Beta decay</vt:lpstr>
      <vt:lpstr>Electron capture</vt:lpstr>
      <vt:lpstr>Linking exchange particles to forces</vt:lpstr>
      <vt:lpstr>Video – Feynman diagrams</vt:lpstr>
      <vt:lpstr>Particle interactions - Questions</vt:lpstr>
      <vt:lpstr>Particle interactions - Questions</vt:lpstr>
      <vt:lpstr>Particle interactions - Questions</vt:lpstr>
      <vt:lpstr>Particle interactions - Questions</vt:lpstr>
      <vt:lpstr>Particle interactions - Questions</vt:lpstr>
      <vt:lpstr>Particle interactions -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Wayne</dc:creator>
  <cp:lastModifiedBy>Ms W Glover</cp:lastModifiedBy>
  <cp:revision>72</cp:revision>
  <cp:lastPrinted>1601-01-01T00:00:00Z</cp:lastPrinted>
  <dcterms:created xsi:type="dcterms:W3CDTF">1601-01-01T00:00:00Z</dcterms:created>
  <dcterms:modified xsi:type="dcterms:W3CDTF">2023-11-16T20:20:35Z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ContentTypeId">
    <vt:lpwstr>0x0101000AD80638B355E84080092CD17E963854</vt:lpwstr>
  </property>
</Properties>
</file>